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319" r:id="rId3"/>
    <p:sldId id="344" r:id="rId4"/>
    <p:sldId id="305" r:id="rId5"/>
    <p:sldId id="311" r:id="rId6"/>
    <p:sldId id="337" r:id="rId7"/>
    <p:sldId id="308" r:id="rId8"/>
    <p:sldId id="306" r:id="rId9"/>
    <p:sldId id="307" r:id="rId10"/>
    <p:sldId id="313" r:id="rId11"/>
    <p:sldId id="314" r:id="rId12"/>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a:srgbClr val="000000"/>
    <a:srgbClr val="FF0000"/>
    <a:srgbClr val="080808"/>
    <a:srgbClr val="E9DA4F"/>
    <a:srgbClr val="72B88E"/>
    <a:srgbClr val="EAEAEA"/>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836"/>
    <p:restoredTop sz="86440"/>
  </p:normalViewPr>
  <p:slideViewPr>
    <p:cSldViewPr showGuides="1">
      <p:cViewPr varScale="1">
        <p:scale>
          <a:sx n="74" d="100"/>
          <a:sy n="74" d="100"/>
        </p:scale>
        <p:origin x="-1212" y="-90"/>
      </p:cViewPr>
      <p:guideLst>
        <p:guide orient="horz" pos="2102"/>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8739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8739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6388"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87397"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Click to edit Master text styles</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Second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Third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Fourth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Fifth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87398"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87399"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buNone/>
            </a:pP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blipFill rotWithShape="0">
          <a:blip r:embed="rId2"/>
          <a:stretch>
            <a:fillRect/>
          </a:stretch>
        </a:blipFill>
        <a:effectLst/>
      </p:bgPr>
    </p:bg>
    <p:spTree>
      <p:nvGrpSpPr>
        <p:cNvPr id="1" name=""/>
        <p:cNvGrpSpPr/>
        <p:nvPr/>
      </p:nvGrpSpPr>
      <p:grpSpPr>
        <a:xfrm>
          <a:off x="0" y="0"/>
          <a:ext cx="0" cy="0"/>
          <a:chOff x="0" y="0"/>
          <a:chExt cx="0" cy="0"/>
        </a:xfrm>
      </p:grpSpPr>
      <p:sp>
        <p:nvSpPr>
          <p:cNvPr id="15" name="AutoShape 2"/>
          <p:cNvSpPr>
            <a:spLocks noChangeArrowheads="1"/>
          </p:cNvSpPr>
          <p:nvPr/>
        </p:nvSpPr>
        <p:spPr bwMode="ltGray">
          <a:xfrm flipH="1">
            <a:off x="2627313" y="4581525"/>
            <a:ext cx="647700" cy="431800"/>
          </a:xfrm>
          <a:prstGeom prst="homePlate">
            <a:avLst>
              <a:gd name="adj" fmla="val 37500"/>
            </a:avLst>
          </a:prstGeom>
          <a:gradFill rotWithShape="1">
            <a:gsLst>
              <a:gs pos="0">
                <a:schemeClr val="accent2">
                  <a:gamma/>
                  <a:shade val="46275"/>
                  <a:invGamma/>
                </a:schemeClr>
              </a:gs>
              <a:gs pos="100000">
                <a:schemeClr val="accent2"/>
              </a:gs>
            </a:gsLst>
            <a:lin ang="0" scaled="1"/>
          </a:gra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6" name="AutoShape 3"/>
          <p:cNvSpPr>
            <a:spLocks noChangeArrowheads="1"/>
          </p:cNvSpPr>
          <p:nvPr/>
        </p:nvSpPr>
        <p:spPr bwMode="ltGray">
          <a:xfrm flipH="1">
            <a:off x="2843213" y="4581525"/>
            <a:ext cx="647700" cy="431800"/>
          </a:xfrm>
          <a:prstGeom prst="homePlate">
            <a:avLst>
              <a:gd name="adj" fmla="val 37500"/>
            </a:avLst>
          </a:prstGeom>
          <a:gradFill rotWithShape="1">
            <a:gsLst>
              <a:gs pos="0">
                <a:schemeClr val="accent2">
                  <a:gamma/>
                  <a:shade val="46275"/>
                  <a:invGamma/>
                </a:schemeClr>
              </a:gs>
              <a:gs pos="100000">
                <a:schemeClr val="accent2"/>
              </a:gs>
            </a:gsLst>
            <a:lin ang="0" scaled="1"/>
          </a:gra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nvGrpSpPr>
          <p:cNvPr id="2052" name="Group 4"/>
          <p:cNvGrpSpPr/>
          <p:nvPr/>
        </p:nvGrpSpPr>
        <p:grpSpPr>
          <a:xfrm flipH="1">
            <a:off x="3132138" y="4581525"/>
            <a:ext cx="6011862" cy="431800"/>
            <a:chOff x="2381" y="0"/>
            <a:chExt cx="3016" cy="611"/>
          </a:xfrm>
        </p:grpSpPr>
        <p:sp>
          <p:nvSpPr>
            <p:cNvPr id="18" name="Rectangle 5"/>
            <p:cNvSpPr>
              <a:spLocks noChangeArrowheads="1"/>
            </p:cNvSpPr>
            <p:nvPr/>
          </p:nvSpPr>
          <p:spPr bwMode="ltGray">
            <a:xfrm>
              <a:off x="2381" y="2"/>
              <a:ext cx="2843" cy="609"/>
            </a:xfrm>
            <a:prstGeom prst="rect">
              <a:avLst/>
            </a:prstGeom>
            <a:gradFill rotWithShape="1">
              <a:gsLst>
                <a:gs pos="0">
                  <a:schemeClr val="accent2">
                    <a:gamma/>
                    <a:tint val="0"/>
                    <a:invGamma/>
                  </a:schemeClr>
                </a:gs>
                <a:gs pos="100000">
                  <a:schemeClr val="accent2"/>
                </a:gs>
              </a:gsLst>
              <a:lin ang="0" scaled="1"/>
            </a:gra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060" name="AutoShape 6"/>
            <p:cNvSpPr/>
            <p:nvPr userDrawn="1"/>
          </p:nvSpPr>
          <p:spPr>
            <a:xfrm>
              <a:off x="5109" y="0"/>
              <a:ext cx="288" cy="611"/>
            </a:xfrm>
            <a:prstGeom prst="homePlate">
              <a:avLst>
                <a:gd name="adj" fmla="val 25000"/>
              </a:avLst>
            </a:prstGeom>
            <a:solidFill>
              <a:schemeClr val="accent2"/>
            </a:solidFill>
            <a:ln w="9525">
              <a:noFill/>
            </a:ln>
          </p:spPr>
          <p:txBody>
            <a:bodyPr wrap="none" anchor="ctr" anchorCtr="0"/>
            <a:p>
              <a:pPr lvl="0" eaLnBrk="1" hangingPunct="1"/>
              <a:endParaRPr lang="vi-VN" altLang="x-none" dirty="0">
                <a:latin typeface="Arial" panose="020B0604020202020204" pitchFamily="34" charset="0"/>
              </a:endParaRPr>
            </a:p>
          </p:txBody>
        </p:sp>
      </p:grpSp>
      <p:sp>
        <p:nvSpPr>
          <p:cNvPr id="20" name="Text Box 12"/>
          <p:cNvSpPr txBox="1">
            <a:spLocks noChangeArrowheads="1"/>
          </p:cNvSpPr>
          <p:nvPr/>
        </p:nvSpPr>
        <p:spPr bwMode="ltGray">
          <a:xfrm>
            <a:off x="152400" y="2286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en-US" sz="2400" b="1" i="0" u="none" strike="noStrike" kern="1200" cap="none" spc="0" normalizeH="0" baseline="0" noProof="0" smtClean="0">
                <a:ln>
                  <a:noFill/>
                </a:ln>
                <a:solidFill>
                  <a:srgbClr val="FEFEFE"/>
                </a:solidFill>
                <a:effectLst/>
                <a:uLnTx/>
                <a:uFillTx/>
                <a:latin typeface="Arial" panose="020B0604020202020204" pitchFamily="34" charset="0"/>
                <a:ea typeface="+mn-ea"/>
                <a:cs typeface="+mn-cs"/>
              </a:rPr>
              <a:t>LOGO</a:t>
            </a:r>
            <a:endParaRPr kumimoji="0" lang="en-US" sz="2400" b="1" i="0" u="none" strike="noStrike" kern="1200" cap="none" spc="0" normalizeH="0" baseline="0" noProof="0" smtClean="0">
              <a:ln>
                <a:noFill/>
              </a:ln>
              <a:solidFill>
                <a:srgbClr val="FEFEFE"/>
              </a:solidFill>
              <a:effectLst/>
              <a:uLnTx/>
              <a:uFillTx/>
              <a:latin typeface="Arial" panose="020B0604020202020204" pitchFamily="34" charset="0"/>
              <a:ea typeface="+mn-ea"/>
              <a:cs typeface="+mn-cs"/>
            </a:endParaRPr>
          </a:p>
        </p:txBody>
      </p:sp>
      <p:sp>
        <p:nvSpPr>
          <p:cNvPr id="123911" name="Rectangle 7"/>
          <p:cNvSpPr>
            <a:spLocks noGrp="1" noChangeArrowheads="1"/>
          </p:cNvSpPr>
          <p:nvPr>
            <p:ph type="ctrTitle" sz="quarter"/>
          </p:nvPr>
        </p:nvSpPr>
        <p:spPr>
          <a:xfrm>
            <a:off x="3276600" y="2130425"/>
            <a:ext cx="5638800" cy="1470025"/>
          </a:xfrm>
        </p:spPr>
        <p:txBody>
          <a:bodyPr/>
          <a:lstStyle>
            <a:lvl1pPr algn="l">
              <a:defRPr sz="5400"/>
            </a:lvl1pPr>
          </a:lstStyle>
          <a:p>
            <a:r>
              <a:rPr lang="en-US"/>
              <a:t>Click to edit Master title style</a:t>
            </a:r>
            <a:endParaRPr lang="en-US"/>
          </a:p>
        </p:txBody>
      </p:sp>
      <p:sp>
        <p:nvSpPr>
          <p:cNvPr id="123912" name="Rectangle 8"/>
          <p:cNvSpPr>
            <a:spLocks noGrp="1" noChangeArrowheads="1"/>
          </p:cNvSpPr>
          <p:nvPr>
            <p:ph type="subTitle" sz="quarter" idx="1"/>
          </p:nvPr>
        </p:nvSpPr>
        <p:spPr>
          <a:xfrm>
            <a:off x="3276600" y="4572000"/>
            <a:ext cx="5638800" cy="533400"/>
          </a:xfrm>
        </p:spPr>
        <p:txBody>
          <a:bodyPr/>
          <a:lstStyle>
            <a:lvl1pPr marL="0" indent="0">
              <a:buFont typeface="Wingdings" panose="05000000000000000000" pitchFamily="2" charset="2"/>
              <a:buNone/>
              <a:defRPr sz="2400">
                <a:solidFill>
                  <a:schemeClr val="tx1"/>
                </a:solidFill>
              </a:defRPr>
            </a:lvl1pPr>
          </a:lstStyle>
          <a:p>
            <a:r>
              <a:rPr lang="en-US"/>
              <a:t>Click to edit Master subtitle style</a:t>
            </a:r>
            <a:endParaRPr lang="en-US"/>
          </a:p>
        </p:txBody>
      </p:sp>
      <p:sp>
        <p:nvSpPr>
          <p:cNvPr id="21" name="Rectangle 20"/>
          <p:cNvSpPr>
            <a:spLocks noGrp="1" noChangeArrowheads="1"/>
          </p:cNvSpPr>
          <p:nvPr>
            <p:ph type="dt" sz="quarter" idx="2"/>
          </p:nvPr>
        </p:nvSpPr>
        <p:spPr bwMode="auto">
          <a:xfrm>
            <a:off x="457200" y="6324600"/>
            <a:ext cx="2133600" cy="396875"/>
          </a:xfrm>
          <a:prstGeom prst="rect">
            <a:avLst/>
          </a:prstGeom>
          <a:ln>
            <a:miter lim="800000"/>
          </a:ln>
        </p:spPr>
        <p:txBody>
          <a:bodyPr vert="horz" wrap="square" lIns="91440" tIns="45720" rIns="91440" bIns="45720" numCol="1" anchor="t" anchorCtr="0" compatLnSpc="1"/>
          <a:lstStyle>
            <a:lvl1pPr>
              <a:defRPr>
                <a:solidFill>
                  <a:srgbClr val="FEFEFE"/>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FEFEFE"/>
              </a:solidFill>
              <a:effectLst/>
              <a:uLnTx/>
              <a:uFillTx/>
              <a:latin typeface="Arial" panose="020B0604020202020204" pitchFamily="34" charset="0"/>
              <a:ea typeface="+mn-ea"/>
              <a:cs typeface="+mn-cs"/>
            </a:endParaRPr>
          </a:p>
        </p:txBody>
      </p:sp>
      <p:sp>
        <p:nvSpPr>
          <p:cNvPr id="22" name="Rectangle 21"/>
          <p:cNvSpPr>
            <a:spLocks noGrp="1" noChangeArrowheads="1"/>
          </p:cNvSpPr>
          <p:nvPr>
            <p:ph type="ftr" sz="quarter" idx="3"/>
          </p:nvPr>
        </p:nvSpPr>
        <p:spPr bwMode="auto">
          <a:xfrm>
            <a:off x="3124200" y="6324600"/>
            <a:ext cx="2895600" cy="396875"/>
          </a:xfrm>
          <a:prstGeom prst="rect">
            <a:avLst/>
          </a:prstGeom>
          <a:ln>
            <a:miter lim="800000"/>
          </a:ln>
        </p:spPr>
        <p:txBody>
          <a:bodyPr vert="horz" wrap="square" lIns="91440" tIns="45720" rIns="91440" bIns="45720" numCol="1" anchor="t" anchorCtr="0" compatLnSpc="1"/>
          <a:lstStyle>
            <a:lvl1pPr algn="ctr">
              <a:defRPr>
                <a:solidFill>
                  <a:srgbClr val="FEFEFE"/>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FEFEFE"/>
              </a:solidFill>
              <a:effectLst/>
              <a:uLnTx/>
              <a:uFillTx/>
              <a:latin typeface="Arial" panose="020B0604020202020204" pitchFamily="34" charset="0"/>
              <a:ea typeface="+mn-ea"/>
              <a:cs typeface="+mn-cs"/>
            </a:endParaRPr>
          </a:p>
        </p:txBody>
      </p:sp>
      <p:sp>
        <p:nvSpPr>
          <p:cNvPr id="23" name="Rectangle 22"/>
          <p:cNvSpPr>
            <a:spLocks noGrp="1" noChangeArrowheads="1"/>
          </p:cNvSpPr>
          <p:nvPr>
            <p:ph type="sldNum" sz="quarter" idx="4"/>
          </p:nvPr>
        </p:nvSpPr>
        <p:spPr bwMode="auto">
          <a:xfrm>
            <a:off x="6553200" y="6324600"/>
            <a:ext cx="2133600" cy="396875"/>
          </a:xfrm>
          <a:prstGeom prst="rect">
            <a:avLst/>
          </a:prstGeom>
          <a:ln>
            <a:miter lim="800000"/>
          </a:ln>
        </p:spPr>
        <p:txBody>
          <a:bodyPr vert="horz" wrap="square" lIns="91440" tIns="45720" rIns="91440" bIns="45720" numCol="1" anchor="t" anchorCtr="0" compatLnSpc="1"/>
          <a:p>
            <a:pPr algn="r">
              <a:buNone/>
            </a:pPr>
            <a:fld id="{9A0DB2DC-4C9A-4742-B13C-FB6460FD3503}" type="slidenum">
              <a:rPr lang="en-US" dirty="0">
                <a:solidFill>
                  <a:srgbClr val="FEFEFE"/>
                </a:solidFill>
              </a:rPr>
            </a:fld>
            <a:endParaRPr lang="en-US" dirty="0">
              <a:solidFill>
                <a:srgbClr val="FEFEFE"/>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Collect by www.thuonghieuso.net</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Company Logo</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9538"/>
            <a:ext cx="1885950" cy="6016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109538"/>
            <a:ext cx="5505450" cy="60166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Collect by www.thuonghieuso.net</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Company Logo</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Collect by www.thuonghieuso.net</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Company Logo</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Collect by www.thuonghieuso.net</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Company Logo</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05000" y="990600"/>
            <a:ext cx="3314700" cy="5135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5372100" y="990600"/>
            <a:ext cx="3314700" cy="5135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Collect by www.thuonghieuso.net</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Company Logo</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Collect by www.thuonghieuso.net</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Company Logo</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Collect by www.thuonghieuso.net</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Company Logo</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Collect by www.thuonghieuso.net</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Company Logo</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Collect by www.thuonghieuso.net</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Company Logo</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en-US" sz="3200" b="1" i="0" u="none" strike="noStrike" kern="0" cap="none" spc="0" normalizeH="0" baseline="0" noProof="0" smtClean="0">
              <a:ln>
                <a:noFill/>
              </a:ln>
              <a:solidFill>
                <a:schemeClr val="hlink"/>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Collect by www.thuonghieuso.net</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Company Logo</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vmlDrawing" Target="../drawings/vmlDrawing1.vml"/><Relationship Id="rId13" Type="http://schemas.openxmlformats.org/officeDocument/2006/relationships/image" Target="../media/image2.png"/><Relationship Id="rId12" Type="http://schemas.openxmlformats.org/officeDocument/2006/relationships/oleObject" Target="../embeddings/oleObject1.bin"/><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122882" name="Rectangle 2"/>
          <p:cNvSpPr>
            <a:spLocks noChangeArrowheads="1"/>
          </p:cNvSpPr>
          <p:nvPr/>
        </p:nvSpPr>
        <p:spPr bwMode="ltGray">
          <a:xfrm>
            <a:off x="8859838" y="0"/>
            <a:ext cx="284163" cy="6188075"/>
          </a:xfrm>
          <a:prstGeom prst="rect">
            <a:avLst/>
          </a:prstGeom>
          <a:gradFill rotWithShape="1">
            <a:gsLst>
              <a:gs pos="0">
                <a:schemeClr val="folHlink"/>
              </a:gs>
              <a:gs pos="100000">
                <a:schemeClr val="folHlink">
                  <a:gamma/>
                  <a:tint val="0"/>
                  <a:invGamma/>
                </a:schemeClr>
              </a:gs>
            </a:gsLst>
            <a:lin ang="5400000" scaled="1"/>
          </a:gra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aphicFrame>
        <p:nvGraphicFramePr>
          <p:cNvPr id="1027" name="Object 3"/>
          <p:cNvGraphicFramePr>
            <a:graphicFrameLocks noChangeAspect="1"/>
          </p:cNvGraphicFramePr>
          <p:nvPr/>
        </p:nvGraphicFramePr>
        <p:xfrm>
          <a:off x="0" y="0"/>
          <a:ext cx="3848100" cy="3797300"/>
        </p:xfrm>
        <a:graphic>
          <a:graphicData uri="http://schemas.openxmlformats.org/presentationml/2006/ole">
            <mc:AlternateContent xmlns:mc="http://schemas.openxmlformats.org/markup-compatibility/2006">
              <mc:Choice xmlns:v="urn:schemas-microsoft-com:vml" Requires="v">
                <p:oleObj spid="_x0000_s3076" name="" r:id="rId12" imgW="3848100" imgH="3797300" progId="Photoshop.Image.6">
                  <p:embed/>
                </p:oleObj>
              </mc:Choice>
              <mc:Fallback>
                <p:oleObj name="" r:id="rId12" imgW="3848100" imgH="3797300" progId="Photoshop.Image.6">
                  <p:embed/>
                  <p:pic>
                    <p:nvPicPr>
                      <p:cNvPr id="0" name="Picture 3075"/>
                      <p:cNvPicPr/>
                      <p:nvPr/>
                    </p:nvPicPr>
                    <p:blipFill>
                      <a:blip r:embed="rId13"/>
                      <a:stretch>
                        <a:fillRect/>
                      </a:stretch>
                    </p:blipFill>
                    <p:spPr>
                      <a:xfrm>
                        <a:off x="0" y="0"/>
                        <a:ext cx="3848100" cy="3797300"/>
                      </a:xfrm>
                      <a:prstGeom prst="rect">
                        <a:avLst/>
                      </a:prstGeom>
                      <a:noFill/>
                      <a:ln w="38100">
                        <a:noFill/>
                        <a:miter/>
                      </a:ln>
                    </p:spPr>
                  </p:pic>
                </p:oleObj>
              </mc:Fallback>
            </mc:AlternateContent>
          </a:graphicData>
        </a:graphic>
      </p:graphicFrame>
      <p:sp>
        <p:nvSpPr>
          <p:cNvPr id="1028" name="Line 4"/>
          <p:cNvSpPr/>
          <p:nvPr/>
        </p:nvSpPr>
        <p:spPr>
          <a:xfrm>
            <a:off x="304800" y="6508750"/>
            <a:ext cx="8610600" cy="0"/>
          </a:xfrm>
          <a:prstGeom prst="line">
            <a:avLst/>
          </a:prstGeom>
          <a:ln w="9525" cap="flat" cmpd="sng">
            <a:solidFill>
              <a:schemeClr val="tx1"/>
            </a:solidFill>
            <a:prstDash val="solid"/>
            <a:headEnd type="none" w="med" len="med"/>
            <a:tailEnd type="none" w="med" len="med"/>
          </a:ln>
        </p:spPr>
      </p:sp>
      <p:sp>
        <p:nvSpPr>
          <p:cNvPr id="122885" name="AutoShape 5"/>
          <p:cNvSpPr>
            <a:spLocks noChangeArrowheads="1"/>
          </p:cNvSpPr>
          <p:nvPr/>
        </p:nvSpPr>
        <p:spPr bwMode="ltGray">
          <a:xfrm>
            <a:off x="8461375" y="-6350"/>
            <a:ext cx="539750" cy="835025"/>
          </a:xfrm>
          <a:prstGeom prst="homePlate">
            <a:avLst>
              <a:gd name="adj" fmla="val 25000"/>
            </a:avLst>
          </a:prstGeom>
          <a:gradFill rotWithShape="1">
            <a:gsLst>
              <a:gs pos="0">
                <a:schemeClr val="accent2">
                  <a:gamma/>
                  <a:shade val="46275"/>
                  <a:invGamma/>
                </a:schemeClr>
              </a:gs>
              <a:gs pos="100000">
                <a:schemeClr val="accent2"/>
              </a:gs>
            </a:gsLst>
            <a:lin ang="0" scaled="1"/>
          </a:gra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22886" name="AutoShape 6"/>
          <p:cNvSpPr>
            <a:spLocks noChangeArrowheads="1"/>
          </p:cNvSpPr>
          <p:nvPr/>
        </p:nvSpPr>
        <p:spPr bwMode="ltGray">
          <a:xfrm>
            <a:off x="8145463" y="-6350"/>
            <a:ext cx="539750" cy="835025"/>
          </a:xfrm>
          <a:prstGeom prst="homePlate">
            <a:avLst>
              <a:gd name="adj" fmla="val 25000"/>
            </a:avLst>
          </a:prstGeom>
          <a:gradFill rotWithShape="1">
            <a:gsLst>
              <a:gs pos="0">
                <a:schemeClr val="accent2">
                  <a:gamma/>
                  <a:shade val="46275"/>
                  <a:invGamma/>
                </a:schemeClr>
              </a:gs>
              <a:gs pos="100000">
                <a:schemeClr val="accent2"/>
              </a:gs>
            </a:gsLst>
            <a:lin ang="0" scaled="1"/>
          </a:gra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nvGrpSpPr>
          <p:cNvPr id="1031" name="Group 7"/>
          <p:cNvGrpSpPr/>
          <p:nvPr/>
        </p:nvGrpSpPr>
        <p:grpSpPr>
          <a:xfrm>
            <a:off x="3851275" y="0"/>
            <a:ext cx="4464050" cy="836613"/>
            <a:chOff x="2381" y="0"/>
            <a:chExt cx="3016" cy="611"/>
          </a:xfrm>
        </p:grpSpPr>
        <p:sp>
          <p:nvSpPr>
            <p:cNvPr id="122888" name="Rectangle 8"/>
            <p:cNvSpPr>
              <a:spLocks noChangeArrowheads="1"/>
            </p:cNvSpPr>
            <p:nvPr/>
          </p:nvSpPr>
          <p:spPr bwMode="ltGray">
            <a:xfrm>
              <a:off x="2381" y="2"/>
              <a:ext cx="2843" cy="609"/>
            </a:xfrm>
            <a:prstGeom prst="rect">
              <a:avLst/>
            </a:prstGeom>
            <a:gradFill rotWithShape="1">
              <a:gsLst>
                <a:gs pos="0">
                  <a:schemeClr val="accent2">
                    <a:gamma/>
                    <a:tint val="0"/>
                    <a:invGamma/>
                  </a:schemeClr>
                </a:gs>
                <a:gs pos="100000">
                  <a:schemeClr val="accent2"/>
                </a:gs>
              </a:gsLst>
              <a:lin ang="0" scaled="1"/>
            </a:gra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8" name="AutoShape 9"/>
            <p:cNvSpPr/>
            <p:nvPr userDrawn="1"/>
          </p:nvSpPr>
          <p:spPr>
            <a:xfrm>
              <a:off x="5108" y="0"/>
              <a:ext cx="289" cy="610"/>
            </a:xfrm>
            <a:prstGeom prst="homePlate">
              <a:avLst>
                <a:gd name="adj" fmla="val 25000"/>
              </a:avLst>
            </a:prstGeom>
            <a:solidFill>
              <a:schemeClr val="accent2"/>
            </a:solidFill>
            <a:ln w="9525">
              <a:noFill/>
            </a:ln>
          </p:spPr>
          <p:txBody>
            <a:bodyPr wrap="none" anchor="ctr" anchorCtr="0"/>
            <a:p>
              <a:pPr lvl="0" eaLnBrk="1" hangingPunct="1"/>
              <a:endParaRPr lang="vi-VN" altLang="x-none" dirty="0">
                <a:latin typeface="Arial" panose="020B0604020202020204" pitchFamily="34" charset="0"/>
              </a:endParaRPr>
            </a:p>
          </p:txBody>
        </p:sp>
      </p:grpSp>
      <p:sp>
        <p:nvSpPr>
          <p:cNvPr id="1032" name="Rectangle 10"/>
          <p:cNvSpPr>
            <a:spLocks noGrp="1"/>
          </p:cNvSpPr>
          <p:nvPr>
            <p:ph type="title"/>
          </p:nvPr>
        </p:nvSpPr>
        <p:spPr>
          <a:xfrm>
            <a:off x="1143000" y="109538"/>
            <a:ext cx="7162800" cy="593725"/>
          </a:xfrm>
          <a:prstGeom prst="rect">
            <a:avLst/>
          </a:prstGeom>
          <a:noFill/>
          <a:ln w="9525">
            <a:noFill/>
          </a:ln>
        </p:spPr>
        <p:txBody>
          <a:bodyPr anchor="ctr" anchorCtr="0"/>
          <a:p>
            <a:pPr lvl="0"/>
            <a:r>
              <a:rPr dirty="0"/>
              <a:t>Click to edit Master title style</a:t>
            </a:r>
            <a:endParaRPr dirty="0"/>
          </a:p>
        </p:txBody>
      </p:sp>
      <p:sp>
        <p:nvSpPr>
          <p:cNvPr id="1033" name="Rectangle 11"/>
          <p:cNvSpPr>
            <a:spLocks noGrp="1"/>
          </p:cNvSpPr>
          <p:nvPr>
            <p:ph type="body" idx="1"/>
          </p:nvPr>
        </p:nvSpPr>
        <p:spPr>
          <a:xfrm>
            <a:off x="1905000" y="990600"/>
            <a:ext cx="6781800" cy="51355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22892" name="Rectangle 12"/>
          <p:cNvSpPr>
            <a:spLocks noGrp="1" noChangeArrowheads="1"/>
          </p:cNvSpPr>
          <p:nvPr>
            <p:ph type="dt" sz="half" idx="2"/>
          </p:nvPr>
        </p:nvSpPr>
        <p:spPr bwMode="auto">
          <a:xfrm>
            <a:off x="457200" y="6553200"/>
            <a:ext cx="3733800" cy="30480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Collect by www.thuonghieuso.net</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22893" name="Rectangle 13"/>
          <p:cNvSpPr>
            <a:spLocks noGrp="1" noChangeArrowheads="1"/>
          </p:cNvSpPr>
          <p:nvPr>
            <p:ph type="ftr" sz="quarter" idx="3"/>
          </p:nvPr>
        </p:nvSpPr>
        <p:spPr bwMode="auto">
          <a:xfrm>
            <a:off x="6019800" y="6553200"/>
            <a:ext cx="2895600" cy="168275"/>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Company Logo</a:t>
            </a: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22894" name="Rectangle 14"/>
          <p:cNvSpPr>
            <a:spLocks noGrp="1" noChangeArrowheads="1"/>
          </p:cNvSpPr>
          <p:nvPr>
            <p:ph type="sldNum" sz="quarter" idx="4"/>
          </p:nvPr>
        </p:nvSpPr>
        <p:spPr bwMode="auto">
          <a:xfrm>
            <a:off x="4343400" y="6553200"/>
            <a:ext cx="668338" cy="188913"/>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chemeClr val="tx1"/>
          </a:solidFill>
          <a:latin typeface="Verdana" panose="020B0604030504040204" pitchFamily="34" charset="0"/>
        </a:defRPr>
      </a:lvl2pPr>
      <a:lvl3pPr algn="ctr" rtl="0" eaLnBrk="0" fontAlgn="base" hangingPunct="0">
        <a:spcBef>
          <a:spcPct val="0"/>
        </a:spcBef>
        <a:spcAft>
          <a:spcPct val="0"/>
        </a:spcAft>
        <a:defRPr sz="3200" b="1">
          <a:solidFill>
            <a:schemeClr val="tx1"/>
          </a:solidFill>
          <a:latin typeface="Verdana" panose="020B0604030504040204" pitchFamily="34" charset="0"/>
        </a:defRPr>
      </a:lvl3pPr>
      <a:lvl4pPr algn="ctr" rtl="0" eaLnBrk="0" fontAlgn="base" hangingPunct="0">
        <a:spcBef>
          <a:spcPct val="0"/>
        </a:spcBef>
        <a:spcAft>
          <a:spcPct val="0"/>
        </a:spcAft>
        <a:defRPr sz="3200" b="1">
          <a:solidFill>
            <a:schemeClr val="tx1"/>
          </a:solidFill>
          <a:latin typeface="Verdana" panose="020B0604030504040204" pitchFamily="34" charset="0"/>
        </a:defRPr>
      </a:lvl4pPr>
      <a:lvl5pPr algn="ctr" rtl="0" eaLnBrk="0" fontAlgn="base" hangingPunct="0">
        <a:spcBef>
          <a:spcPct val="0"/>
        </a:spcBef>
        <a:spcAft>
          <a:spcPct val="0"/>
        </a:spcAft>
        <a:defRPr sz="3200" b="1">
          <a:solidFill>
            <a:schemeClr val="tx1"/>
          </a:solidFill>
          <a:latin typeface="Verdana" panose="020B0604030504040204" pitchFamily="34" charset="0"/>
        </a:defRPr>
      </a:lvl5pPr>
      <a:lvl6pPr marL="457200" algn="ctr" rtl="0" fontAlgn="base">
        <a:spcBef>
          <a:spcPct val="0"/>
        </a:spcBef>
        <a:spcAft>
          <a:spcPct val="0"/>
        </a:spcAft>
        <a:defRPr sz="3200" b="1">
          <a:solidFill>
            <a:schemeClr val="tx1"/>
          </a:solidFill>
          <a:latin typeface="Verdana" panose="020B0604030504040204" pitchFamily="34" charset="0"/>
        </a:defRPr>
      </a:lvl6pPr>
      <a:lvl7pPr marL="914400" algn="ctr" rtl="0" fontAlgn="base">
        <a:spcBef>
          <a:spcPct val="0"/>
        </a:spcBef>
        <a:spcAft>
          <a:spcPct val="0"/>
        </a:spcAft>
        <a:defRPr sz="3200" b="1">
          <a:solidFill>
            <a:schemeClr val="tx1"/>
          </a:solidFill>
          <a:latin typeface="Verdana" panose="020B0604030504040204" pitchFamily="34" charset="0"/>
        </a:defRPr>
      </a:lvl7pPr>
      <a:lvl8pPr marL="1371600" algn="ctr" rtl="0" fontAlgn="base">
        <a:spcBef>
          <a:spcPct val="0"/>
        </a:spcBef>
        <a:spcAft>
          <a:spcPct val="0"/>
        </a:spcAft>
        <a:defRPr sz="3200" b="1">
          <a:solidFill>
            <a:schemeClr val="tx1"/>
          </a:solidFill>
          <a:latin typeface="Verdana" panose="020B0604030504040204" pitchFamily="34" charset="0"/>
        </a:defRPr>
      </a:lvl8pPr>
      <a:lvl9pPr marL="1828800" algn="ctr" rtl="0" fontAlgn="base">
        <a:spcBef>
          <a:spcPct val="0"/>
        </a:spcBef>
        <a:spcAft>
          <a:spcPct val="0"/>
        </a:spcAft>
        <a:defRPr sz="3200" b="1">
          <a:solidFill>
            <a:schemeClr val="tx1"/>
          </a:solidFill>
          <a:latin typeface="Verdana" panose="020B060403050404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u"/>
        <a:defRPr sz="2800" b="1">
          <a:solidFill>
            <a:schemeClr val="hlink"/>
          </a:solidFill>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400">
          <a:solidFill>
            <a:schemeClr val="tx2"/>
          </a:solidFill>
          <a:latin typeface="+mn-lt"/>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a:solidFill>
            <a:schemeClr val="tx2"/>
          </a:solidFill>
          <a:latin typeface="+mn-lt"/>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a:solidFill>
            <a:schemeClr val="tx2"/>
          </a:solidFill>
          <a:latin typeface="+mn-lt"/>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mn-lt"/>
        </a:defRPr>
      </a:lvl5pPr>
      <a:lvl6pPr marL="25146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2"/>
          </a:solidFill>
          <a:latin typeface="+mn-lt"/>
        </a:defRPr>
      </a:lvl6pPr>
      <a:lvl7pPr marL="29718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2"/>
          </a:solidFill>
          <a:latin typeface="+mn-lt"/>
        </a:defRPr>
      </a:lvl7pPr>
      <a:lvl8pPr marL="34290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2"/>
          </a:solidFill>
          <a:latin typeface="+mn-lt"/>
        </a:defRPr>
      </a:lvl8pPr>
      <a:lvl9pPr marL="38862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 Box 4"/>
          <p:cNvSpPr txBox="1"/>
          <p:nvPr/>
        </p:nvSpPr>
        <p:spPr>
          <a:xfrm>
            <a:off x="901065" y="2514600"/>
            <a:ext cx="7805420" cy="1322070"/>
          </a:xfrm>
          <a:prstGeom prst="rect">
            <a:avLst/>
          </a:prstGeom>
          <a:noFill/>
        </p:spPr>
        <p:txBody>
          <a:bodyPr wrap="none" rtlCol="0" anchor="t">
            <a:spAutoFit/>
          </a:bodyPr>
          <a:p>
            <a:pPr eaLnBrk="1" hangingPunct="1"/>
            <a:r>
              <a:rPr sz="4000" b="1" dirty="0">
                <a:latin typeface="Times New Roman" panose="02020603050405020304" pitchFamily="18" charset="0"/>
                <a:sym typeface="+mn-ea"/>
              </a:rPr>
              <a:t>CHỌN SỰ VIỆC, CHI TIẾT TIÊU</a:t>
            </a:r>
            <a:endParaRPr sz="4000" b="1" dirty="0">
              <a:latin typeface="Times New Roman" panose="02020603050405020304" pitchFamily="18" charset="0"/>
              <a:sym typeface="+mn-ea"/>
            </a:endParaRPr>
          </a:p>
          <a:p>
            <a:pPr eaLnBrk="1" hangingPunct="1"/>
            <a:r>
              <a:rPr sz="4000" b="1" dirty="0">
                <a:latin typeface="Times New Roman" panose="02020603050405020304" pitchFamily="18" charset="0"/>
                <a:sym typeface="+mn-ea"/>
              </a:rPr>
              <a:t> BIỂU TRONG BÀI VĂN TỰ SỰ</a:t>
            </a:r>
            <a:endParaRPr lang="en-US" sz="40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custDataLst>
              <p:tags r:id="rId1"/>
            </p:custDataLst>
          </p:nvPr>
        </p:nvSpPr>
        <p:spPr>
          <a:xfrm>
            <a:off x="609600" y="1960880"/>
            <a:ext cx="8305800" cy="4492625"/>
          </a:xfrm>
          <a:prstGeom prst="rect">
            <a:avLst/>
          </a:prstGeom>
          <a:noFill/>
          <a:ln w="9525">
            <a:noFill/>
          </a:ln>
        </p:spPr>
        <p:txBody>
          <a:bodyPr>
            <a:spAutoFit/>
          </a:bodyPr>
          <a:p>
            <a:pPr eaLnBrk="0" hangingPunct="0"/>
            <a:r>
              <a:rPr lang="vi-VN" altLang="x-none" sz="2600" dirty="0">
                <a:latin typeface="Times New Roman" panose="02020603050405020304" pitchFamily="18" charset="0"/>
                <a:cs typeface="Times New Roman" panose="02020603050405020304" pitchFamily="18" charset="0"/>
              </a:rPr>
              <a:t>Sự việc: Pê</a:t>
            </a:r>
            <a:r>
              <a:rPr lang="en-US" altLang="vi-VN" sz="2600" dirty="0">
                <a:latin typeface="Times New Roman" panose="02020603050405020304" pitchFamily="18" charset="0"/>
                <a:cs typeface="Times New Roman" panose="02020603050405020304" pitchFamily="18" charset="0"/>
              </a:rPr>
              <a:t> n</a:t>
            </a:r>
            <a:r>
              <a:rPr lang="vi-VN" altLang="x-none" sz="2600" dirty="0">
                <a:latin typeface="Times New Roman" panose="02020603050405020304" pitchFamily="18" charset="0"/>
                <a:cs typeface="Times New Roman" panose="02020603050405020304" pitchFamily="18" charset="0"/>
              </a:rPr>
              <a:t>ê</a:t>
            </a:r>
            <a:r>
              <a:rPr lang="en-US" altLang="vi-VN" sz="2600" dirty="0">
                <a:latin typeface="Times New Roman" panose="02020603050405020304" pitchFamily="18" charset="0"/>
                <a:cs typeface="Times New Roman" panose="02020603050405020304" pitchFamily="18" charset="0"/>
              </a:rPr>
              <a:t> l</a:t>
            </a:r>
            <a:r>
              <a:rPr lang="vi-VN" altLang="x-none" sz="2600" dirty="0">
                <a:latin typeface="Times New Roman" panose="02020603050405020304" pitchFamily="18" charset="0"/>
                <a:cs typeface="Times New Roman" panose="02020603050405020304" pitchFamily="18" charset="0"/>
              </a:rPr>
              <a:t>ốp thử chồng bằng cách hỏi về những chi tiết, đặc điểm của chiếc giường.</a:t>
            </a:r>
            <a:endParaRPr lang="vi-VN" altLang="x-none" sz="2600" dirty="0">
              <a:latin typeface="Times New Roman" panose="02020603050405020304" pitchFamily="18" charset="0"/>
              <a:cs typeface="Times New Roman" panose="02020603050405020304" pitchFamily="18" charset="0"/>
            </a:endParaRPr>
          </a:p>
          <a:p>
            <a:pPr eaLnBrk="0" hangingPunct="0"/>
            <a:r>
              <a:rPr sz="2600" dirty="0">
                <a:latin typeface="Times New Roman" panose="02020603050405020304" pitchFamily="18" charset="0"/>
                <a:cs typeface="Times New Roman" panose="02020603050405020304" pitchFamily="18" charset="0"/>
              </a:rPr>
              <a:t> </a:t>
            </a:r>
            <a:r>
              <a:rPr lang="vi-VN" altLang="x-none" sz="2600" dirty="0">
                <a:latin typeface="Times New Roman" panose="02020603050405020304" pitchFamily="18" charset="0"/>
                <a:cs typeface="Times New Roman" panose="02020603050405020304" pitchFamily="18" charset="0"/>
              </a:rPr>
              <a:t>C</a:t>
            </a:r>
            <a:r>
              <a:rPr lang="en-US" altLang="vi-VN" sz="2600" dirty="0">
                <a:latin typeface="Times New Roman" panose="02020603050405020304" pitchFamily="18" charset="0"/>
                <a:cs typeface="Times New Roman" panose="02020603050405020304" pitchFamily="18" charset="0"/>
              </a:rPr>
              <a:t>hi tiết</a:t>
            </a:r>
            <a:r>
              <a:rPr lang="vi-VN" altLang="x-none" sz="2600" dirty="0">
                <a:latin typeface="Times New Roman" panose="02020603050405020304" pitchFamily="18" charset="0"/>
                <a:cs typeface="Times New Roman" panose="02020603050405020304" pitchFamily="18" charset="0"/>
              </a:rPr>
              <a:t> 1: Pê</a:t>
            </a:r>
            <a:r>
              <a:rPr lang="en-US" altLang="vi-VN" sz="2600" dirty="0">
                <a:latin typeface="Times New Roman" panose="02020603050405020304" pitchFamily="18" charset="0"/>
                <a:cs typeface="Times New Roman" panose="02020603050405020304" pitchFamily="18" charset="0"/>
              </a:rPr>
              <a:t> n</a:t>
            </a:r>
            <a:r>
              <a:rPr lang="vi-VN" altLang="x-none" sz="2600" dirty="0">
                <a:latin typeface="Times New Roman" panose="02020603050405020304" pitchFamily="18" charset="0"/>
                <a:cs typeface="Times New Roman" panose="02020603050405020304" pitchFamily="18" charset="0"/>
              </a:rPr>
              <a:t>ê</a:t>
            </a:r>
            <a:r>
              <a:rPr lang="en-US" altLang="vi-VN" sz="2600" dirty="0">
                <a:latin typeface="Times New Roman" panose="02020603050405020304" pitchFamily="18" charset="0"/>
                <a:cs typeface="Times New Roman" panose="02020603050405020304" pitchFamily="18" charset="0"/>
              </a:rPr>
              <a:t> l</a:t>
            </a:r>
            <a:r>
              <a:rPr lang="vi-VN" altLang="x-none" sz="2600" dirty="0">
                <a:latin typeface="Times New Roman" panose="02020603050405020304" pitchFamily="18" charset="0"/>
                <a:cs typeface="Times New Roman" panose="02020603050405020304" pitchFamily="18" charset="0"/>
              </a:rPr>
              <a:t>ốp nhờ nhũ mẫu khiêng chiếc giường ra khỏi c</a:t>
            </a:r>
            <a:r>
              <a:rPr lang="en-US" altLang="vi-VN" sz="2600" dirty="0">
                <a:latin typeface="Times New Roman" panose="02020603050405020304" pitchFamily="18" charset="0"/>
                <a:cs typeface="Times New Roman" panose="02020603050405020304" pitchFamily="18" charset="0"/>
              </a:rPr>
              <a:t>ăn</a:t>
            </a:r>
            <a:r>
              <a:rPr lang="vi-VN" altLang="x-none" sz="2600" dirty="0">
                <a:latin typeface="Times New Roman" panose="02020603050405020304" pitchFamily="18" charset="0"/>
                <a:cs typeface="Times New Roman" panose="02020603050405020304" pitchFamily="18" charset="0"/>
              </a:rPr>
              <a:t> phòng. </a:t>
            </a:r>
            <a:endParaRPr lang="vi-VN" altLang="x-none" sz="2600" dirty="0">
              <a:latin typeface="Times New Roman" panose="02020603050405020304" pitchFamily="18" charset="0"/>
              <a:cs typeface="Times New Roman" panose="02020603050405020304" pitchFamily="18" charset="0"/>
            </a:endParaRPr>
          </a:p>
          <a:p>
            <a:pPr eaLnBrk="0" hangingPunct="0"/>
            <a:r>
              <a:rPr lang="vi-VN" altLang="x-none" sz="2600" dirty="0">
                <a:latin typeface="Times New Roman" panose="02020603050405020304" pitchFamily="18" charset="0"/>
                <a:cs typeface="Times New Roman" panose="02020603050405020304" pitchFamily="18" charset="0"/>
              </a:rPr>
              <a:t> C</a:t>
            </a:r>
            <a:r>
              <a:rPr lang="en-US" altLang="vi-VN" sz="2600" dirty="0">
                <a:latin typeface="Times New Roman" panose="02020603050405020304" pitchFamily="18" charset="0"/>
                <a:cs typeface="Times New Roman" panose="02020603050405020304" pitchFamily="18" charset="0"/>
              </a:rPr>
              <a:t>hi tiết</a:t>
            </a:r>
            <a:r>
              <a:rPr lang="vi-VN" altLang="x-none" sz="2600" dirty="0">
                <a:latin typeface="Times New Roman" panose="02020603050405020304" pitchFamily="18" charset="0"/>
                <a:cs typeface="Times New Roman" panose="02020603050405020304" pitchFamily="18" charset="0"/>
              </a:rPr>
              <a:t> 2: Uylitxơ giật mình hỏi lại, nói rõ đặc điểm của chiếc giường mà chỉ hai vợ chồng mới biết.</a:t>
            </a:r>
            <a:endParaRPr lang="vi-VN" altLang="x-none" sz="2600" dirty="0">
              <a:latin typeface="Times New Roman" panose="02020603050405020304" pitchFamily="18" charset="0"/>
              <a:cs typeface="Times New Roman" panose="02020603050405020304" pitchFamily="18" charset="0"/>
            </a:endParaRPr>
          </a:p>
          <a:p>
            <a:pPr eaLnBrk="0" hangingPunct="0"/>
            <a:r>
              <a:rPr lang="vi-VN" altLang="x-none" sz="2600" dirty="0">
                <a:latin typeface="Times New Roman" panose="02020603050405020304" pitchFamily="18" charset="0"/>
                <a:cs typeface="Times New Roman" panose="02020603050405020304" pitchFamily="18" charset="0"/>
              </a:rPr>
              <a:t> C</a:t>
            </a:r>
            <a:r>
              <a:rPr lang="en-US" altLang="vi-VN" sz="2600" dirty="0">
                <a:latin typeface="Times New Roman" panose="02020603050405020304" pitchFamily="18" charset="0"/>
                <a:cs typeface="Times New Roman" panose="02020603050405020304" pitchFamily="18" charset="0"/>
              </a:rPr>
              <a:t>hi tiết</a:t>
            </a:r>
            <a:r>
              <a:rPr lang="vi-VN" altLang="x-none" sz="2600" dirty="0">
                <a:latin typeface="Times New Roman" panose="02020603050405020304" pitchFamily="18" charset="0"/>
                <a:cs typeface="Times New Roman" panose="02020603050405020304" pitchFamily="18" charset="0"/>
              </a:rPr>
              <a:t> 3: Họ nhận ra nhau trong niềm xúc động mãnh liệt, hạnh phúc lớn lao. </a:t>
            </a:r>
            <a:endParaRPr lang="vi-VN" altLang="x-none" sz="2600" dirty="0">
              <a:latin typeface="Times New Roman" panose="02020603050405020304" pitchFamily="18" charset="0"/>
              <a:cs typeface="Times New Roman" panose="02020603050405020304" pitchFamily="18" charset="0"/>
            </a:endParaRPr>
          </a:p>
          <a:p>
            <a:pPr eaLnBrk="0" hangingPunct="0"/>
            <a:r>
              <a:rPr lang="vi-VN" altLang="x-none" sz="2600" dirty="0">
                <a:latin typeface="Times New Roman" panose="02020603050405020304" pitchFamily="18" charset="0"/>
                <a:cs typeface="Times New Roman" panose="02020603050405020304" pitchFamily="18" charset="0"/>
              </a:rPr>
              <a:t>-&gt; Hômerơ đã thành công trong nghệ thuật kể chuyện hấp dẫn, khắc hoạ đậm nét phẩm chất, tính cách của hai nhân vật U</a:t>
            </a:r>
            <a:r>
              <a:rPr lang="en-US" altLang="vi-VN" sz="2600" dirty="0">
                <a:latin typeface="Times New Roman" panose="02020603050405020304" pitchFamily="18" charset="0"/>
                <a:cs typeface="Times New Roman" panose="02020603050405020304" pitchFamily="18" charset="0"/>
              </a:rPr>
              <a:t>y lít xơ</a:t>
            </a:r>
            <a:r>
              <a:rPr lang="vi-VN" altLang="x-none" sz="2600" dirty="0">
                <a:latin typeface="Times New Roman" panose="02020603050405020304" pitchFamily="18" charset="0"/>
                <a:cs typeface="Times New Roman" panose="02020603050405020304" pitchFamily="18" charset="0"/>
              </a:rPr>
              <a:t> và P</a:t>
            </a:r>
            <a:r>
              <a:rPr lang="en-US" altLang="vi-VN" sz="2600" dirty="0">
                <a:latin typeface="Times New Roman" panose="02020603050405020304" pitchFamily="18" charset="0"/>
                <a:cs typeface="Times New Roman" panose="02020603050405020304" pitchFamily="18" charset="0"/>
              </a:rPr>
              <a:t>ê nê lốp</a:t>
            </a:r>
            <a:r>
              <a:rPr lang="vi-VN" altLang="x-none" sz="2600" dirty="0">
                <a:latin typeface="Times New Roman" panose="02020603050405020304" pitchFamily="18" charset="0"/>
                <a:cs typeface="Times New Roman" panose="02020603050405020304" pitchFamily="18" charset="0"/>
              </a:rPr>
              <a:t>.</a:t>
            </a:r>
            <a:endParaRPr lang="vi-VN" altLang="x-none" sz="2600" dirty="0">
              <a:latin typeface="Times New Roman" panose="02020603050405020304" pitchFamily="18" charset="0"/>
              <a:cs typeface="Times New Roman" panose="02020603050405020304" pitchFamily="18" charset="0"/>
            </a:endParaRPr>
          </a:p>
        </p:txBody>
      </p:sp>
      <p:sp>
        <p:nvSpPr>
          <p:cNvPr id="47108" name="Rectangle 4"/>
          <p:cNvSpPr/>
          <p:nvPr/>
        </p:nvSpPr>
        <p:spPr>
          <a:xfrm>
            <a:off x="1447800" y="715645"/>
            <a:ext cx="8229600" cy="1291590"/>
          </a:xfrm>
          <a:prstGeom prst="rect">
            <a:avLst/>
          </a:prstGeom>
          <a:noFill/>
          <a:ln w="9525">
            <a:noFill/>
          </a:ln>
        </p:spPr>
        <p:txBody>
          <a:bodyPr anchor="ctr" anchorCtr="0">
            <a:spAutoFit/>
          </a:bodyPr>
          <a:p>
            <a:r>
              <a:rPr sz="2600" b="1" dirty="0">
                <a:latin typeface="Times New Roman" panose="02020603050405020304" pitchFamily="18" charset="0"/>
                <a:cs typeface="Times New Roman" panose="02020603050405020304" pitchFamily="18" charset="0"/>
              </a:rPr>
              <a:t>Bài tập 2:</a:t>
            </a:r>
            <a:endParaRPr sz="2600" dirty="0">
              <a:latin typeface="Times New Roman" panose="02020603050405020304" pitchFamily="18" charset="0"/>
              <a:cs typeface="Times New Roman" panose="02020603050405020304" pitchFamily="18" charset="0"/>
            </a:endParaRPr>
          </a:p>
          <a:p>
            <a:r>
              <a:rPr lang="vi-VN" altLang="x-none" sz="2600" dirty="0">
                <a:latin typeface="Times New Roman" panose="02020603050405020304" pitchFamily="18" charset="0"/>
                <a:cs typeface="Times New Roman" panose="02020603050405020304" pitchFamily="18" charset="0"/>
              </a:rPr>
              <a:t>- Hô-me-rơ kể lại cuộc gặp mặt kỳ lạ của hai vợ </a:t>
            </a:r>
            <a:endParaRPr lang="vi-VN" altLang="x-none" sz="2600" dirty="0">
              <a:latin typeface="Times New Roman" panose="02020603050405020304" pitchFamily="18" charset="0"/>
              <a:cs typeface="Times New Roman" panose="02020603050405020304" pitchFamily="18" charset="0"/>
            </a:endParaRPr>
          </a:p>
          <a:p>
            <a:r>
              <a:rPr lang="vi-VN" altLang="x-none" sz="2600" dirty="0">
                <a:latin typeface="Times New Roman" panose="02020603050405020304" pitchFamily="18" charset="0"/>
                <a:cs typeface="Times New Roman" panose="02020603050405020304" pitchFamily="18" charset="0"/>
              </a:rPr>
              <a:t>chồng Uylitxơ sau </a:t>
            </a:r>
            <a:r>
              <a:rPr lang="en-US" altLang="vi-VN" sz="2600" dirty="0">
                <a:latin typeface="Times New Roman" panose="02020603050405020304" pitchFamily="18" charset="0"/>
                <a:cs typeface="Times New Roman" panose="02020603050405020304" pitchFamily="18" charset="0"/>
              </a:rPr>
              <a:t>hai mươi</a:t>
            </a:r>
            <a:r>
              <a:rPr lang="vi-VN" altLang="x-none" sz="2600" dirty="0">
                <a:latin typeface="Times New Roman" panose="02020603050405020304" pitchFamily="18" charset="0"/>
                <a:cs typeface="Times New Roman" panose="02020603050405020304" pitchFamily="18" charset="0"/>
              </a:rPr>
              <a:t> năm xa cách.</a:t>
            </a:r>
            <a:endParaRPr lang="vi-VN" altLang="x-none" sz="2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47108">
                                            <p:txEl>
                                              <p:pRg st="0" end="0"/>
                                            </p:txEl>
                                          </p:spTgt>
                                        </p:tgtEl>
                                        <p:attrNameLst>
                                          <p:attrName>style.visibility</p:attrName>
                                        </p:attrNameLst>
                                      </p:cBhvr>
                                      <p:to>
                                        <p:strVal val="visible"/>
                                      </p:to>
                                    </p:set>
                                    <p:anim calcmode="lin" valueType="num">
                                      <p:cBhvr>
                                        <p:cTn id="7" dur="5000" fill="hold"/>
                                        <p:tgtEl>
                                          <p:spTgt spid="47108">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47108">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47108">
                                            <p:txEl>
                                              <p:pRg st="1" end="1"/>
                                            </p:txEl>
                                          </p:spTgt>
                                        </p:tgtEl>
                                        <p:attrNameLst>
                                          <p:attrName>style.visibility</p:attrName>
                                        </p:attrNameLst>
                                      </p:cBhvr>
                                      <p:to>
                                        <p:strVal val="visible"/>
                                      </p:to>
                                    </p:set>
                                    <p:animEffect transition="in" filter="blinds(horizontal)">
                                      <p:cBhvr>
                                        <p:cTn id="13" dur="500"/>
                                        <p:tgtEl>
                                          <p:spTgt spid="47108">
                                            <p:txEl>
                                              <p:pRg st="1" end="1"/>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7108">
                                            <p:txEl>
                                              <p:pRg st="2" end="2"/>
                                            </p:txEl>
                                          </p:spTgt>
                                        </p:tgtEl>
                                        <p:attrNameLst>
                                          <p:attrName>style.visibility</p:attrName>
                                        </p:attrNameLst>
                                      </p:cBhvr>
                                      <p:to>
                                        <p:strVal val="visible"/>
                                      </p:to>
                                    </p:set>
                                    <p:animEffect transition="in" filter="blinds(horizontal)">
                                      <p:cBhvr>
                                        <p:cTn id="16" dur="500"/>
                                        <p:tgtEl>
                                          <p:spTgt spid="4710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 calcmode="lin" valueType="num">
                                      <p:cBhvr>
                                        <p:cTn id="21"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extLst>
                                      <p:ext uri="{505F2C04-C923-438B-8C0F-E0CD2BADF298}">
                                        <wppc:dynamicDigit xmlns:wppc="http://www.wps.cn/officeDocument/PresentationCustomData" type="0">
                                          <p:anim to="" calcmode="lin" valueType="num">
                                            <p:cBhvr>
                                              <p:cTn id="32" dur="1000" fill="hold"/>
                                              <p:tgtEl>
                                                <p:spTgt spid="5">
                                                  <p:txEl>
                                                    <p:pRg st="2" end="2"/>
                                                  </p:txEl>
                                                </p:spTgt>
                                              </p:tgtEl>
                                              <p:attrNameLst>
                                                <p:attrName>num.show</p:attrName>
                                              </p:attrNameLst>
                                            </p:cBhvr>
                                            <p:tavLst>
                                              <p:tav tm="0">
                                                <p:val>
                                                  <p:fltVal val="0"/>
                                                </p:val>
                                              </p:tav>
                                              <p:tav tm="100000">
                                                <p:val>
                                                  <p:strVal val="#ppt_v"/>
                                                </p:val>
                                              </p:tav>
                                            </p:tavLst>
                                          </p:anim>
                                        </wppc:dynamicDigit>
                                      </p:ext>
                                    </p:extLs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box(in)">
                                      <p:cBhvr>
                                        <p:cTn id="37" dur="20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blinds(horizontal)">
                                      <p:cBhvr>
                                        <p:cTn id="4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524000" y="1447800"/>
            <a:ext cx="7560945" cy="5135880"/>
          </a:xfrm>
        </p:spPr>
        <p:txBody>
          <a:bodyPr/>
          <a:p>
            <a:pPr marL="0" indent="0">
              <a:buNone/>
            </a:pPr>
            <a:r>
              <a:rPr lang="en-US" sz="2600" b="0">
                <a:solidFill>
                  <a:schemeClr val="tx1"/>
                </a:solidFill>
                <a:latin typeface="Times New Roman" panose="02020603050405020304" pitchFamily="18" charset="0"/>
                <a:cs typeface="Times New Roman" panose="02020603050405020304" pitchFamily="18" charset="0"/>
              </a:rPr>
              <a:t>Trong văn bản tự sự, mỗi sự việc được diễn tả bằng các chi tiết.</a:t>
            </a:r>
            <a:endParaRPr lang="en-US" sz="2600" b="0">
              <a:solidFill>
                <a:schemeClr val="tx1"/>
              </a:solidFill>
              <a:latin typeface="Times New Roman" panose="02020603050405020304" pitchFamily="18" charset="0"/>
              <a:cs typeface="Times New Roman" panose="02020603050405020304" pitchFamily="18" charset="0"/>
            </a:endParaRPr>
          </a:p>
          <a:p>
            <a:pPr marL="0" indent="0">
              <a:buNone/>
            </a:pPr>
            <a:r>
              <a:rPr lang="en-US" sz="2600" b="0">
                <a:solidFill>
                  <a:schemeClr val="tx1"/>
                </a:solidFill>
                <a:latin typeface="Times New Roman" panose="02020603050405020304" pitchFamily="18" charset="0"/>
                <a:cs typeface="Times New Roman" panose="02020603050405020304" pitchFamily="18" charset="0"/>
              </a:rPr>
              <a:t>Ví dụ: </a:t>
            </a:r>
            <a:endParaRPr lang="en-US" sz="2600" b="0">
              <a:solidFill>
                <a:schemeClr val="tx1"/>
              </a:solidFill>
              <a:latin typeface="Times New Roman" panose="02020603050405020304" pitchFamily="18" charset="0"/>
              <a:cs typeface="Times New Roman" panose="02020603050405020304" pitchFamily="18" charset="0"/>
            </a:endParaRPr>
          </a:p>
          <a:p>
            <a:pPr marL="0" indent="0">
              <a:buNone/>
            </a:pPr>
            <a:r>
              <a:rPr lang="en-US" sz="2600" b="0">
                <a:solidFill>
                  <a:schemeClr val="tx1"/>
                </a:solidFill>
                <a:latin typeface="Times New Roman" panose="02020603050405020304" pitchFamily="18" charset="0"/>
                <a:cs typeface="Times New Roman" panose="02020603050405020304" pitchFamily="18" charset="0"/>
              </a:rPr>
              <a:t>- Sự việc: Tấm biến hóa nhiều lần</a:t>
            </a:r>
            <a:endParaRPr lang="en-US" sz="2600" b="0">
              <a:solidFill>
                <a:schemeClr val="tx1"/>
              </a:solidFill>
              <a:latin typeface="Times New Roman" panose="02020603050405020304" pitchFamily="18" charset="0"/>
              <a:cs typeface="Times New Roman" panose="02020603050405020304" pitchFamily="18" charset="0"/>
            </a:endParaRPr>
          </a:p>
          <a:p>
            <a:pPr marL="0" indent="0">
              <a:buNone/>
            </a:pPr>
            <a:r>
              <a:rPr lang="en-US" sz="2600" b="0">
                <a:solidFill>
                  <a:schemeClr val="tx1"/>
                </a:solidFill>
                <a:latin typeface="Times New Roman" panose="02020603050405020304" pitchFamily="18" charset="0"/>
                <a:cs typeface="Times New Roman" panose="02020603050405020304" pitchFamily="18" charset="0"/>
              </a:rPr>
              <a:t>- Chi tiết: Tấm hóa thành</a:t>
            </a:r>
            <a:endParaRPr lang="en-US" sz="2600" b="0">
              <a:solidFill>
                <a:schemeClr val="tx1"/>
              </a:solidFill>
              <a:latin typeface="Times New Roman" panose="02020603050405020304" pitchFamily="18" charset="0"/>
              <a:cs typeface="Times New Roman" panose="02020603050405020304" pitchFamily="18" charset="0"/>
            </a:endParaRPr>
          </a:p>
          <a:p>
            <a:pPr marL="0" indent="0">
              <a:buNone/>
            </a:pPr>
            <a:r>
              <a:rPr lang="en-US" sz="2600" b="0">
                <a:solidFill>
                  <a:schemeClr val="tx1"/>
                </a:solidFill>
                <a:latin typeface="Times New Roman" panose="02020603050405020304" pitchFamily="18" charset="0"/>
                <a:cs typeface="Times New Roman" panose="02020603050405020304" pitchFamily="18" charset="0"/>
              </a:rPr>
              <a:t>                             + Chim vàng anh</a:t>
            </a:r>
            <a:endParaRPr lang="en-US" sz="2600" b="0">
              <a:solidFill>
                <a:schemeClr val="tx1"/>
              </a:solidFill>
              <a:latin typeface="Times New Roman" panose="02020603050405020304" pitchFamily="18" charset="0"/>
              <a:cs typeface="Times New Roman" panose="02020603050405020304" pitchFamily="18" charset="0"/>
            </a:endParaRPr>
          </a:p>
          <a:p>
            <a:pPr marL="0" indent="0">
              <a:buNone/>
            </a:pPr>
            <a:r>
              <a:rPr lang="en-US" sz="2600" b="0">
                <a:solidFill>
                  <a:schemeClr val="tx1"/>
                </a:solidFill>
                <a:latin typeface="Times New Roman" panose="02020603050405020304" pitchFamily="18" charset="0"/>
                <a:cs typeface="Times New Roman" panose="02020603050405020304" pitchFamily="18" charset="0"/>
              </a:rPr>
              <a:t>                             + Cây xoan đào</a:t>
            </a:r>
            <a:endParaRPr lang="en-US" sz="2600" b="0">
              <a:solidFill>
                <a:schemeClr val="tx1"/>
              </a:solidFill>
              <a:latin typeface="Times New Roman" panose="02020603050405020304" pitchFamily="18" charset="0"/>
              <a:cs typeface="Times New Roman" panose="02020603050405020304" pitchFamily="18" charset="0"/>
            </a:endParaRPr>
          </a:p>
          <a:p>
            <a:pPr marL="0" indent="0">
              <a:buNone/>
            </a:pPr>
            <a:r>
              <a:rPr lang="en-US" sz="2600" b="0">
                <a:solidFill>
                  <a:schemeClr val="tx1"/>
                </a:solidFill>
                <a:latin typeface="Times New Roman" panose="02020603050405020304" pitchFamily="18" charset="0"/>
                <a:cs typeface="Times New Roman" panose="02020603050405020304" pitchFamily="18" charset="0"/>
              </a:rPr>
              <a:t>                             + Khung cửi </a:t>
            </a:r>
            <a:endParaRPr lang="en-US" sz="2600" b="0">
              <a:solidFill>
                <a:schemeClr val="tx1"/>
              </a:solidFill>
              <a:latin typeface="Times New Roman" panose="02020603050405020304" pitchFamily="18" charset="0"/>
              <a:cs typeface="Times New Roman" panose="02020603050405020304" pitchFamily="18" charset="0"/>
            </a:endParaRPr>
          </a:p>
          <a:p>
            <a:pPr marL="0" indent="0">
              <a:buNone/>
            </a:pPr>
            <a:r>
              <a:rPr lang="en-US" sz="2600" b="0">
                <a:solidFill>
                  <a:schemeClr val="tx1"/>
                </a:solidFill>
                <a:latin typeface="Times New Roman" panose="02020603050405020304" pitchFamily="18" charset="0"/>
                <a:cs typeface="Times New Roman" panose="02020603050405020304" pitchFamily="18" charset="0"/>
              </a:rPr>
              <a:t>                             + Quả thị</a:t>
            </a:r>
            <a:endParaRPr lang="en-US" sz="2600" b="0">
              <a:solidFill>
                <a:schemeClr val="tx1"/>
              </a:solidFill>
              <a:latin typeface="Times New Roman" panose="02020603050405020304" pitchFamily="18" charset="0"/>
              <a:cs typeface="Times New Roman" panose="02020603050405020304" pitchFamily="18" charset="0"/>
            </a:endParaRPr>
          </a:p>
        </p:txBody>
      </p:sp>
      <p:sp>
        <p:nvSpPr>
          <p:cNvPr id="5" name="Text Box 4"/>
          <p:cNvSpPr txBox="1"/>
          <p:nvPr/>
        </p:nvSpPr>
        <p:spPr>
          <a:xfrm>
            <a:off x="1371283" y="685800"/>
            <a:ext cx="5918835" cy="435610"/>
          </a:xfrm>
          <a:prstGeom prst="rect">
            <a:avLst/>
          </a:prstGeom>
          <a:noFill/>
        </p:spPr>
        <p:txBody>
          <a:bodyPr wrap="none" rtlCol="0" anchor="t">
            <a:spAutoFit/>
          </a:bodyPr>
          <a:p>
            <a:pPr marL="457200" indent="-457200" algn="just">
              <a:lnSpc>
                <a:spcPct val="80000"/>
              </a:lnSpc>
              <a:spcBef>
                <a:spcPct val="20000"/>
              </a:spcBef>
              <a:buClr>
                <a:schemeClr val="hlink"/>
              </a:buClr>
              <a:buFont typeface="Wingdings" panose="05000000000000000000" pitchFamily="2" charset="2"/>
              <a:buNone/>
            </a:pPr>
            <a:r>
              <a:rPr sz="2800" b="1" dirty="0">
                <a:latin typeface="Times New Roman" panose="02020603050405020304" pitchFamily="18" charset="0"/>
                <a:cs typeface="Times New Roman" panose="02020603050405020304" pitchFamily="18" charset="0"/>
                <a:sym typeface="+mn-ea"/>
              </a:rPr>
              <a:t>I. Khái niệm sự việc, chi tiết tiêu biểu </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0" dur="500"/>
                                        <p:tgtEl>
                                          <p:spTgt spid="3">
                                            <p:txEl>
                                              <p:pRg st="4" end="4"/>
                                            </p:txEl>
                                          </p:spTgt>
                                        </p:tgtEl>
                                      </p:cBhvr>
                                    </p:animEffect>
                                  </p:childTnLst>
                                </p:cTn>
                              </p:par>
                              <p:par>
                                <p:cTn id="31" presetID="14" presetClass="entr" presetSubtype="1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3" dur="500"/>
                                        <p:tgtEl>
                                          <p:spTgt spid="3">
                                            <p:txEl>
                                              <p:pRg st="5" end="5"/>
                                            </p:txEl>
                                          </p:spTgt>
                                        </p:tgtEl>
                                      </p:cBhvr>
                                    </p:animEffect>
                                  </p:childTnLst>
                                </p:cTn>
                              </p:par>
                              <p:par>
                                <p:cTn id="34" presetID="14" presetClass="entr" presetSubtype="10" fill="hold"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6" dur="500"/>
                                        <p:tgtEl>
                                          <p:spTgt spid="3">
                                            <p:txEl>
                                              <p:pRg st="6" end="6"/>
                                            </p:txEl>
                                          </p:spTgt>
                                        </p:tgtEl>
                                      </p:cBhvr>
                                    </p:animEffect>
                                  </p:childTnLst>
                                </p:cTn>
                              </p:par>
                              <p:par>
                                <p:cTn id="37" presetID="14" presetClass="entr" presetSubtype="1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57" name="Right Brace 17"/>
          <p:cNvSpPr/>
          <p:nvPr/>
        </p:nvSpPr>
        <p:spPr>
          <a:xfrm>
            <a:off x="4838700" y="2366963"/>
            <a:ext cx="609600" cy="914400"/>
          </a:xfrm>
          <a:prstGeom prst="rightBrace">
            <a:avLst>
              <a:gd name="adj1" fmla="val 8333"/>
              <a:gd name="adj2" fmla="val 50000"/>
            </a:avLst>
          </a:prstGeom>
          <a:noFill/>
          <a:ln w="9525">
            <a:noFill/>
          </a:ln>
        </p:spPr>
        <p:txBody>
          <a:bodyPr/>
          <a:p>
            <a:endParaRPr lang="vi-VN" altLang="x-none" dirty="0">
              <a:latin typeface="Arial" panose="020B0604020202020204" pitchFamily="34" charset="0"/>
            </a:endParaRPr>
          </a:p>
        </p:txBody>
      </p:sp>
      <p:sp>
        <p:nvSpPr>
          <p:cNvPr id="6158" name="Right Brace 18"/>
          <p:cNvSpPr/>
          <p:nvPr/>
        </p:nvSpPr>
        <p:spPr>
          <a:xfrm>
            <a:off x="5181600" y="1524000"/>
            <a:ext cx="228600" cy="1143000"/>
          </a:xfrm>
          <a:prstGeom prst="rightBrace">
            <a:avLst>
              <a:gd name="adj1" fmla="val 8333"/>
              <a:gd name="adj2" fmla="val 50000"/>
            </a:avLst>
          </a:prstGeom>
          <a:noFill/>
          <a:ln w="9525">
            <a:noFill/>
          </a:ln>
        </p:spPr>
        <p:txBody>
          <a:bodyPr/>
          <a:p>
            <a:endParaRPr lang="vi-VN" altLang="x-none" dirty="0">
              <a:latin typeface="Arial" panose="020B0604020202020204" pitchFamily="34" charset="0"/>
            </a:endParaRPr>
          </a:p>
        </p:txBody>
      </p:sp>
      <p:sp>
        <p:nvSpPr>
          <p:cNvPr id="6159" name="Right Brace 19"/>
          <p:cNvSpPr/>
          <p:nvPr/>
        </p:nvSpPr>
        <p:spPr>
          <a:xfrm>
            <a:off x="5181600" y="2590800"/>
            <a:ext cx="76200" cy="46038"/>
          </a:xfrm>
          <a:prstGeom prst="rightBrace">
            <a:avLst>
              <a:gd name="adj1" fmla="val 8333"/>
              <a:gd name="adj2" fmla="val 50000"/>
            </a:avLst>
          </a:prstGeom>
          <a:noFill/>
          <a:ln w="9525">
            <a:noFill/>
          </a:ln>
        </p:spPr>
        <p:txBody>
          <a:bodyPr/>
          <a:p>
            <a:endParaRPr lang="vi-VN" altLang="x-none" dirty="0">
              <a:latin typeface="Arial" panose="020B0604020202020204" pitchFamily="34" charset="0"/>
            </a:endParaRPr>
          </a:p>
        </p:txBody>
      </p:sp>
      <p:sp>
        <p:nvSpPr>
          <p:cNvPr id="6160" name="Right Brace 20"/>
          <p:cNvSpPr/>
          <p:nvPr/>
        </p:nvSpPr>
        <p:spPr>
          <a:xfrm>
            <a:off x="4953000" y="1981200"/>
            <a:ext cx="381000" cy="609600"/>
          </a:xfrm>
          <a:prstGeom prst="rightBrace">
            <a:avLst>
              <a:gd name="adj1" fmla="val 8333"/>
              <a:gd name="adj2" fmla="val 50000"/>
            </a:avLst>
          </a:prstGeom>
          <a:noFill/>
          <a:ln w="9525">
            <a:noFill/>
          </a:ln>
        </p:spPr>
        <p:txBody>
          <a:bodyPr/>
          <a:p>
            <a:endParaRPr lang="vi-VN" altLang="x-none" dirty="0">
              <a:latin typeface="Arial" panose="020B0604020202020204" pitchFamily="34" charset="0"/>
            </a:endParaRPr>
          </a:p>
        </p:txBody>
      </p:sp>
      <p:sp>
        <p:nvSpPr>
          <p:cNvPr id="6161" name="Right Brace 22"/>
          <p:cNvSpPr/>
          <p:nvPr/>
        </p:nvSpPr>
        <p:spPr>
          <a:xfrm>
            <a:off x="4800600" y="1905000"/>
            <a:ext cx="1524000" cy="609600"/>
          </a:xfrm>
          <a:prstGeom prst="rightBrace">
            <a:avLst>
              <a:gd name="adj1" fmla="val 8333"/>
              <a:gd name="adj2" fmla="val 50000"/>
            </a:avLst>
          </a:prstGeom>
          <a:noFill/>
          <a:ln w="9525">
            <a:noFill/>
          </a:ln>
        </p:spPr>
        <p:txBody>
          <a:bodyPr/>
          <a:p>
            <a:endParaRPr lang="vi-VN" altLang="x-none" dirty="0">
              <a:latin typeface="Arial" panose="020B0604020202020204" pitchFamily="34" charset="0"/>
            </a:endParaRPr>
          </a:p>
        </p:txBody>
      </p:sp>
      <p:sp>
        <p:nvSpPr>
          <p:cNvPr id="6162" name="Right Brace 24"/>
          <p:cNvSpPr/>
          <p:nvPr/>
        </p:nvSpPr>
        <p:spPr>
          <a:xfrm>
            <a:off x="5105400" y="1676400"/>
            <a:ext cx="533400" cy="1524000"/>
          </a:xfrm>
          <a:prstGeom prst="rightBrace">
            <a:avLst>
              <a:gd name="adj1" fmla="val 8333"/>
              <a:gd name="adj2" fmla="val 50000"/>
            </a:avLst>
          </a:prstGeom>
          <a:noFill/>
          <a:ln w="9525">
            <a:noFill/>
          </a:ln>
        </p:spPr>
        <p:txBody>
          <a:bodyPr/>
          <a:p>
            <a:endParaRPr lang="vi-VN" altLang="x-none" dirty="0">
              <a:latin typeface="Arial" panose="020B0604020202020204" pitchFamily="34" charset="0"/>
            </a:endParaRPr>
          </a:p>
        </p:txBody>
      </p:sp>
      <p:sp>
        <p:nvSpPr>
          <p:cNvPr id="6163" name="Right Brace 25"/>
          <p:cNvSpPr/>
          <p:nvPr/>
        </p:nvSpPr>
        <p:spPr>
          <a:xfrm>
            <a:off x="4800600" y="1905000"/>
            <a:ext cx="685800" cy="838200"/>
          </a:xfrm>
          <a:prstGeom prst="rightBrace">
            <a:avLst>
              <a:gd name="adj1" fmla="val 8334"/>
              <a:gd name="adj2" fmla="val 51560"/>
            </a:avLst>
          </a:prstGeom>
          <a:noFill/>
          <a:ln w="9525">
            <a:noFill/>
          </a:ln>
        </p:spPr>
        <p:txBody>
          <a:bodyPr/>
          <a:p>
            <a:endParaRPr lang="vi-VN" altLang="x-none" dirty="0">
              <a:latin typeface="Arial" panose="020B0604020202020204" pitchFamily="34" charset="0"/>
            </a:endParaRPr>
          </a:p>
        </p:txBody>
      </p:sp>
      <p:sp>
        <p:nvSpPr>
          <p:cNvPr id="6164" name="Hộp_Văn_Bản 3"/>
          <p:cNvSpPr txBox="1"/>
          <p:nvPr/>
        </p:nvSpPr>
        <p:spPr>
          <a:xfrm>
            <a:off x="1752600" y="3154680"/>
            <a:ext cx="6468745" cy="1691640"/>
          </a:xfrm>
          <a:prstGeom prst="rect">
            <a:avLst/>
          </a:prstGeom>
          <a:noFill/>
          <a:ln w="9525">
            <a:noFill/>
          </a:ln>
        </p:spPr>
        <p:txBody>
          <a:bodyPr wrap="square">
            <a:spAutoFit/>
          </a:bodyPr>
          <a:p>
            <a:r>
              <a:rPr sz="2400" dirty="0">
                <a:latin typeface="Times New Roman" panose="02020603050405020304" pitchFamily="18" charset="0"/>
                <a:cs typeface="Times New Roman" panose="02020603050405020304" pitchFamily="18" charset="0"/>
              </a:rPr>
              <a:t>-</a:t>
            </a:r>
            <a:r>
              <a:rPr sz="2600" dirty="0">
                <a:latin typeface="Times New Roman" panose="02020603050405020304" pitchFamily="18" charset="0"/>
                <a:cs typeface="Times New Roman" panose="02020603050405020304" pitchFamily="18" charset="0"/>
              </a:rPr>
              <a:t> Dẫn dắt câu chuyện</a:t>
            </a:r>
            <a:endParaRPr sz="2600" dirty="0">
              <a:latin typeface="Times New Roman" panose="02020603050405020304" pitchFamily="18" charset="0"/>
              <a:cs typeface="Times New Roman" panose="02020603050405020304" pitchFamily="18" charset="0"/>
            </a:endParaRPr>
          </a:p>
          <a:p>
            <a:r>
              <a:rPr lang="vi-VN" altLang="x-none" sz="2600" dirty="0">
                <a:latin typeface="Times New Roman" panose="02020603050405020304" pitchFamily="18" charset="0"/>
                <a:cs typeface="Times New Roman" panose="02020603050405020304" pitchFamily="18" charset="0"/>
              </a:rPr>
              <a:t>- Tô đậm đặc điểm, tính cách nhân vật</a:t>
            </a:r>
            <a:endParaRPr lang="vi-VN" altLang="x-none" sz="2600" dirty="0">
              <a:latin typeface="Times New Roman" panose="02020603050405020304" pitchFamily="18" charset="0"/>
              <a:cs typeface="Times New Roman" panose="02020603050405020304" pitchFamily="18" charset="0"/>
            </a:endParaRPr>
          </a:p>
          <a:p>
            <a:r>
              <a:rPr sz="2600" dirty="0">
                <a:latin typeface="Times New Roman" panose="02020603050405020304" pitchFamily="18" charset="0"/>
                <a:cs typeface="Times New Roman" panose="02020603050405020304" pitchFamily="18" charset="0"/>
              </a:rPr>
              <a:t>- Tạo sự hấp dẫn</a:t>
            </a:r>
            <a:r>
              <a:rPr lang="en-US" sz="2600" dirty="0">
                <a:latin typeface="Times New Roman" panose="02020603050405020304" pitchFamily="18" charset="0"/>
                <a:cs typeface="Times New Roman" panose="02020603050405020304" pitchFamily="18" charset="0"/>
              </a:rPr>
              <a:t>, lôi cuốn người đọc, người nghe</a:t>
            </a:r>
            <a:endParaRPr sz="2600" dirty="0">
              <a:latin typeface="Times New Roman" panose="02020603050405020304" pitchFamily="18" charset="0"/>
              <a:cs typeface="Times New Roman" panose="02020603050405020304" pitchFamily="18" charset="0"/>
            </a:endParaRPr>
          </a:p>
        </p:txBody>
      </p:sp>
      <p:sp>
        <p:nvSpPr>
          <p:cNvPr id="6165" name="Hộp_Văn_Bản 1"/>
          <p:cNvSpPr txBox="1"/>
          <p:nvPr/>
        </p:nvSpPr>
        <p:spPr>
          <a:xfrm>
            <a:off x="1447800" y="556260"/>
            <a:ext cx="6859905" cy="891540"/>
          </a:xfrm>
          <a:prstGeom prst="rect">
            <a:avLst/>
          </a:prstGeom>
          <a:noFill/>
          <a:ln w="9525">
            <a:noFill/>
          </a:ln>
        </p:spPr>
        <p:txBody>
          <a:bodyPr wrap="square">
            <a:spAutoFit/>
          </a:bodyPr>
          <a:p>
            <a:pPr>
              <a:buNone/>
            </a:pPr>
            <a:r>
              <a:rPr sz="2400" dirty="0">
                <a:latin typeface="Times New Roman" panose="02020603050405020304" pitchFamily="18" charset="0"/>
                <a:cs typeface="Times New Roman" panose="02020603050405020304" pitchFamily="18" charset="0"/>
              </a:rPr>
              <a:t>* </a:t>
            </a:r>
            <a:r>
              <a:rPr sz="2600" dirty="0">
                <a:latin typeface="Times New Roman" panose="02020603050405020304" pitchFamily="18" charset="0"/>
                <a:cs typeface="Times New Roman" panose="02020603050405020304" pitchFamily="18" charset="0"/>
              </a:rPr>
              <a:t>Sự việc</a:t>
            </a:r>
            <a:r>
              <a:rPr lang="en-US" sz="2600" dirty="0">
                <a:latin typeface="Times New Roman" panose="02020603050405020304" pitchFamily="18" charset="0"/>
                <a:cs typeface="Times New Roman" panose="02020603050405020304" pitchFamily="18" charset="0"/>
              </a:rPr>
              <a:t>: là cái xảy ra được nhận thức có ranh giới rõ ràng, phân biệt với những cái xảy ra khác.</a:t>
            </a:r>
            <a:r>
              <a:rPr sz="2600" dirty="0">
                <a:latin typeface="Arial" panose="020B0604020202020204" pitchFamily="34" charset="0"/>
              </a:rPr>
              <a:t> </a:t>
            </a:r>
            <a:endParaRPr sz="2600" dirty="0">
              <a:latin typeface="Arial" panose="020B0604020202020204" pitchFamily="34" charset="0"/>
            </a:endParaRPr>
          </a:p>
        </p:txBody>
      </p:sp>
      <p:sp>
        <p:nvSpPr>
          <p:cNvPr id="6167" name="Hộp_Văn_Bản 3"/>
          <p:cNvSpPr txBox="1"/>
          <p:nvPr/>
        </p:nvSpPr>
        <p:spPr>
          <a:xfrm>
            <a:off x="1600200" y="2514600"/>
            <a:ext cx="5486400" cy="491490"/>
          </a:xfrm>
          <a:prstGeom prst="rect">
            <a:avLst/>
          </a:prstGeom>
          <a:noFill/>
          <a:ln w="9525">
            <a:noFill/>
          </a:ln>
        </p:spPr>
        <p:txBody>
          <a:bodyPr>
            <a:spAutoFit/>
          </a:bodyPr>
          <a:p>
            <a:r>
              <a:rPr sz="2400" b="1" dirty="0">
                <a:latin typeface="Times New Roman" panose="02020603050405020304" pitchFamily="18" charset="0"/>
                <a:cs typeface="Times New Roman" panose="02020603050405020304" pitchFamily="18" charset="0"/>
              </a:rPr>
              <a:t>*</a:t>
            </a:r>
            <a:r>
              <a:rPr sz="2600" dirty="0">
                <a:latin typeface="Times New Roman" panose="02020603050405020304" pitchFamily="18" charset="0"/>
                <a:cs typeface="Times New Roman" panose="02020603050405020304" pitchFamily="18" charset="0"/>
              </a:rPr>
              <a:t>Vai trò của sự việc</a:t>
            </a:r>
            <a:r>
              <a:rPr lang="en-US" sz="2600" dirty="0">
                <a:latin typeface="Times New Roman" panose="02020603050405020304" pitchFamily="18" charset="0"/>
                <a:cs typeface="Times New Roman" panose="02020603050405020304" pitchFamily="18" charset="0"/>
              </a:rPr>
              <a:t>, chi tiết</a:t>
            </a:r>
            <a:r>
              <a:rPr sz="2600" dirty="0">
                <a:latin typeface="Times New Roman" panose="02020603050405020304" pitchFamily="18" charset="0"/>
                <a:cs typeface="Times New Roman" panose="02020603050405020304" pitchFamily="18" charset="0"/>
              </a:rPr>
              <a:t> tiêu biểu</a:t>
            </a:r>
            <a:endParaRPr lang="vi-VN" altLang="x-none" sz="2600" dirty="0">
              <a:latin typeface="Times New Roman" panose="02020603050405020304" pitchFamily="18" charset="0"/>
              <a:ea typeface="Times New Roman" panose="02020603050405020304" pitchFamily="18" charset="0"/>
            </a:endParaRPr>
          </a:p>
        </p:txBody>
      </p:sp>
      <p:sp>
        <p:nvSpPr>
          <p:cNvPr id="2" name="Text Box 1"/>
          <p:cNvSpPr txBox="1"/>
          <p:nvPr/>
        </p:nvSpPr>
        <p:spPr>
          <a:xfrm>
            <a:off x="1513205" y="1535430"/>
            <a:ext cx="6794500" cy="891540"/>
          </a:xfrm>
          <a:prstGeom prst="rect">
            <a:avLst/>
          </a:prstGeom>
          <a:noFill/>
        </p:spPr>
        <p:txBody>
          <a:bodyPr wrap="square" rtlCol="0" anchor="t">
            <a:spAutoFit/>
          </a:bodyPr>
          <a:p>
            <a:r>
              <a:rPr sz="2600" dirty="0">
                <a:latin typeface="Times New Roman" panose="02020603050405020304" pitchFamily="18" charset="0"/>
                <a:cs typeface="Times New Roman" panose="02020603050405020304" pitchFamily="18" charset="0"/>
                <a:sym typeface="+mn-ea"/>
              </a:rPr>
              <a:t>* Chi tiết</a:t>
            </a:r>
            <a:r>
              <a:rPr lang="en-US" sz="2600" dirty="0">
                <a:latin typeface="Times New Roman" panose="02020603050405020304" pitchFamily="18" charset="0"/>
                <a:cs typeface="Times New Roman" panose="02020603050405020304" pitchFamily="18" charset="0"/>
                <a:sym typeface="+mn-ea"/>
              </a:rPr>
              <a:t>: là tiểu tiết của tác phẩm mang sức chứa lớn về cảm xúc và tư tưởng.</a:t>
            </a:r>
            <a:endParaRPr lang="en-US" sz="2600"/>
          </a:p>
        </p:txBody>
      </p:sp>
      <p:sp>
        <p:nvSpPr>
          <p:cNvPr id="3" name="Text Box 2"/>
          <p:cNvSpPr txBox="1"/>
          <p:nvPr/>
        </p:nvSpPr>
        <p:spPr>
          <a:xfrm>
            <a:off x="1447800" y="4994910"/>
            <a:ext cx="7162800" cy="1291590"/>
          </a:xfrm>
          <a:prstGeom prst="rect">
            <a:avLst/>
          </a:prstGeom>
          <a:noFill/>
        </p:spPr>
        <p:txBody>
          <a:bodyPr wrap="square" rtlCol="0" anchor="t">
            <a:spAutoFit/>
          </a:bodyPr>
          <a:p>
            <a:r>
              <a:rPr lang="en-US" sz="2600" dirty="0">
                <a:latin typeface="Times New Roman" panose="02020603050405020304" pitchFamily="18" charset="0"/>
                <a:cs typeface="Times New Roman" panose="02020603050405020304" pitchFamily="18" charset="0"/>
                <a:sym typeface="+mn-ea"/>
              </a:rPr>
              <a:t>-&gt; </a:t>
            </a:r>
            <a:r>
              <a:rPr sz="2600" dirty="0">
                <a:latin typeface="Times New Roman" panose="02020603050405020304" pitchFamily="18" charset="0"/>
                <a:cs typeface="Times New Roman" panose="02020603050405020304" pitchFamily="18" charset="0"/>
                <a:sym typeface="+mn-ea"/>
              </a:rPr>
              <a:t>Vì vậy lựa chọn sự việc, chi tiết tiêu biểu là khâu quan trọng trong quá trình viết hoặc kể lại một câu chuyện.</a:t>
            </a:r>
            <a:endParaRPr lang="en-US" sz="2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165">
                                            <p:txEl>
                                              <p:pRg st="0" end="0"/>
                                            </p:txEl>
                                          </p:spTgt>
                                        </p:tgtEl>
                                        <p:attrNameLst>
                                          <p:attrName>style.visibility</p:attrName>
                                        </p:attrNameLst>
                                      </p:cBhvr>
                                      <p:to>
                                        <p:strVal val="visible"/>
                                      </p:to>
                                    </p:set>
                                    <p:animEffect transition="in" filter="randombar(horizontal)">
                                      <p:cBhvr>
                                        <p:cTn id="7" dur="500"/>
                                        <p:tgtEl>
                                          <p:spTgt spid="61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6167">
                                            <p:txEl>
                                              <p:pRg st="0" end="0"/>
                                            </p:txEl>
                                          </p:spTgt>
                                        </p:tgtEl>
                                        <p:attrNameLst>
                                          <p:attrName>style.visibility</p:attrName>
                                        </p:attrNameLst>
                                      </p:cBhvr>
                                      <p:to>
                                        <p:strVal val="visible"/>
                                      </p:to>
                                    </p:set>
                                    <p:animEffect transition="in" filter="randombar(horizontal)">
                                      <p:cBhvr>
                                        <p:cTn id="18" dur="500"/>
                                        <p:tgtEl>
                                          <p:spTgt spid="616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6164">
                                            <p:txEl>
                                              <p:pRg st="0" end="0"/>
                                            </p:txEl>
                                          </p:spTgt>
                                        </p:tgtEl>
                                        <p:attrNameLst>
                                          <p:attrName>style.visibility</p:attrName>
                                        </p:attrNameLst>
                                      </p:cBhvr>
                                      <p:to>
                                        <p:strVal val="visible"/>
                                      </p:to>
                                    </p:set>
                                    <p:anim calcmode="lin" valueType="num">
                                      <p:cBhvr>
                                        <p:cTn id="23" dur="1000" fill="hold"/>
                                        <p:tgtEl>
                                          <p:spTgt spid="6164">
                                            <p:txEl>
                                              <p:pRg st="0" end="0"/>
                                            </p:txEl>
                                          </p:spTgt>
                                        </p:tgtEl>
                                        <p:attrNameLst>
                                          <p:attrName>ppt_w</p:attrName>
                                        </p:attrNameLst>
                                      </p:cBhvr>
                                      <p:tavLst>
                                        <p:tav tm="0">
                                          <p:val>
                                            <p:strVal val="#ppt_w*0.70"/>
                                          </p:val>
                                        </p:tav>
                                        <p:tav tm="100000">
                                          <p:val>
                                            <p:strVal val="#ppt_w"/>
                                          </p:val>
                                        </p:tav>
                                      </p:tavLst>
                                    </p:anim>
                                    <p:anim calcmode="lin" valueType="num">
                                      <p:cBhvr>
                                        <p:cTn id="24" dur="1000" fill="hold"/>
                                        <p:tgtEl>
                                          <p:spTgt spid="6164">
                                            <p:txEl>
                                              <p:pRg st="0" end="0"/>
                                            </p:txEl>
                                          </p:spTgt>
                                        </p:tgtEl>
                                        <p:attrNameLst>
                                          <p:attrName>ppt_h</p:attrName>
                                        </p:attrNameLst>
                                      </p:cBhvr>
                                      <p:tavLst>
                                        <p:tav tm="0">
                                          <p:val>
                                            <p:strVal val="#ppt_h"/>
                                          </p:val>
                                        </p:tav>
                                        <p:tav tm="100000">
                                          <p:val>
                                            <p:strVal val="#ppt_h"/>
                                          </p:val>
                                        </p:tav>
                                      </p:tavLst>
                                    </p:anim>
                                    <p:animEffect transition="in" filter="fade">
                                      <p:cBhvr>
                                        <p:cTn id="25" dur="1000"/>
                                        <p:tgtEl>
                                          <p:spTgt spid="6164">
                                            <p:txEl>
                                              <p:pRg st="0" end="0"/>
                                            </p:txEl>
                                          </p:spTgt>
                                        </p:tgtEl>
                                      </p:cBhvr>
                                    </p:animEffect>
                                  </p:childTnLst>
                                </p:cTn>
                              </p:par>
                              <p:par>
                                <p:cTn id="26" presetID="55" presetClass="entr" presetSubtype="0" fill="hold" nodeType="withEffect">
                                  <p:stCondLst>
                                    <p:cond delay="0"/>
                                  </p:stCondLst>
                                  <p:childTnLst>
                                    <p:set>
                                      <p:cBhvr>
                                        <p:cTn id="27" dur="1" fill="hold">
                                          <p:stCondLst>
                                            <p:cond delay="0"/>
                                          </p:stCondLst>
                                        </p:cTn>
                                        <p:tgtEl>
                                          <p:spTgt spid="6164">
                                            <p:txEl>
                                              <p:pRg st="1" end="1"/>
                                            </p:txEl>
                                          </p:spTgt>
                                        </p:tgtEl>
                                        <p:attrNameLst>
                                          <p:attrName>style.visibility</p:attrName>
                                        </p:attrNameLst>
                                      </p:cBhvr>
                                      <p:to>
                                        <p:strVal val="visible"/>
                                      </p:to>
                                    </p:set>
                                    <p:anim calcmode="lin" valueType="num">
                                      <p:cBhvr>
                                        <p:cTn id="28" dur="1000" fill="hold"/>
                                        <p:tgtEl>
                                          <p:spTgt spid="6164">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6164">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6164">
                                            <p:txEl>
                                              <p:pRg st="1" end="1"/>
                                            </p:txEl>
                                          </p:spTgt>
                                        </p:tgtEl>
                                      </p:cBhvr>
                                    </p:animEffect>
                                  </p:childTnLst>
                                </p:cTn>
                              </p:par>
                              <p:par>
                                <p:cTn id="31" presetID="55" presetClass="entr" presetSubtype="0" fill="hold" nodeType="withEffect">
                                  <p:stCondLst>
                                    <p:cond delay="0"/>
                                  </p:stCondLst>
                                  <p:childTnLst>
                                    <p:set>
                                      <p:cBhvr>
                                        <p:cTn id="32" dur="1" fill="hold">
                                          <p:stCondLst>
                                            <p:cond delay="0"/>
                                          </p:stCondLst>
                                        </p:cTn>
                                        <p:tgtEl>
                                          <p:spTgt spid="6164">
                                            <p:txEl>
                                              <p:pRg st="2" end="2"/>
                                            </p:txEl>
                                          </p:spTgt>
                                        </p:tgtEl>
                                        <p:attrNameLst>
                                          <p:attrName>style.visibility</p:attrName>
                                        </p:attrNameLst>
                                      </p:cBhvr>
                                      <p:to>
                                        <p:strVal val="visible"/>
                                      </p:to>
                                    </p:set>
                                    <p:anim calcmode="lin" valueType="num">
                                      <p:cBhvr>
                                        <p:cTn id="33" dur="1000" fill="hold"/>
                                        <p:tgtEl>
                                          <p:spTgt spid="6164">
                                            <p:txEl>
                                              <p:pRg st="2" end="2"/>
                                            </p:txEl>
                                          </p:spTgt>
                                        </p:tgtEl>
                                        <p:attrNameLst>
                                          <p:attrName>ppt_w</p:attrName>
                                        </p:attrNameLst>
                                      </p:cBhvr>
                                      <p:tavLst>
                                        <p:tav tm="0">
                                          <p:val>
                                            <p:strVal val="#ppt_w*0.70"/>
                                          </p:val>
                                        </p:tav>
                                        <p:tav tm="100000">
                                          <p:val>
                                            <p:strVal val="#ppt_w"/>
                                          </p:val>
                                        </p:tav>
                                      </p:tavLst>
                                    </p:anim>
                                    <p:anim calcmode="lin" valueType="num">
                                      <p:cBhvr>
                                        <p:cTn id="34" dur="1000" fill="hold"/>
                                        <p:tgtEl>
                                          <p:spTgt spid="6164">
                                            <p:txEl>
                                              <p:pRg st="2" end="2"/>
                                            </p:txEl>
                                          </p:spTgt>
                                        </p:tgtEl>
                                        <p:attrNameLst>
                                          <p:attrName>ppt_h</p:attrName>
                                        </p:attrNameLst>
                                      </p:cBhvr>
                                      <p:tavLst>
                                        <p:tav tm="0">
                                          <p:val>
                                            <p:strVal val="#ppt_h"/>
                                          </p:val>
                                        </p:tav>
                                        <p:tav tm="100000">
                                          <p:val>
                                            <p:strVal val="#ppt_h"/>
                                          </p:val>
                                        </p:tav>
                                      </p:tavLst>
                                    </p:anim>
                                    <p:animEffect transition="in" filter="fade">
                                      <p:cBhvr>
                                        <p:cTn id="35" dur="1000"/>
                                        <p:tgtEl>
                                          <p:spTgt spid="6164">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 calcmode="lin" valueType="num">
                                      <p:cBhvr>
                                        <p:cTn id="40"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41"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42"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02" name="Rectangle 3"/>
          <p:cNvSpPr/>
          <p:nvPr/>
        </p:nvSpPr>
        <p:spPr>
          <a:xfrm>
            <a:off x="1295400" y="762000"/>
            <a:ext cx="7666355" cy="5843270"/>
          </a:xfrm>
          <a:prstGeom prst="rect">
            <a:avLst/>
          </a:prstGeom>
          <a:noFill/>
          <a:ln w="9525" cap="flat" cmpd="sng">
            <a:solidFill>
              <a:srgbClr val="FFFF00"/>
            </a:solidFill>
            <a:prstDash val="solid"/>
            <a:miter/>
            <a:headEnd type="none" w="med" len="med"/>
            <a:tailEnd type="none" w="med" len="med"/>
          </a:ln>
        </p:spPr>
        <p:txBody>
          <a:bodyPr/>
          <a:p>
            <a:r>
              <a:rPr sz="2600" b="1" dirty="0">
                <a:latin typeface="Times New Roman" panose="02020603050405020304" pitchFamily="18" charset="0"/>
                <a:cs typeface="Times New Roman" panose="02020603050405020304" pitchFamily="18" charset="0"/>
              </a:rPr>
              <a:t>II.Cách chọn sự việc, chi tiết tiêu biểu</a:t>
            </a:r>
            <a:endParaRPr sz="2600" b="1" dirty="0">
              <a:latin typeface="Times New Roman" panose="02020603050405020304" pitchFamily="18" charset="0"/>
              <a:cs typeface="Times New Roman" panose="02020603050405020304" pitchFamily="18" charset="0"/>
            </a:endParaRPr>
          </a:p>
          <a:p>
            <a:r>
              <a:rPr lang="en-US" sz="2600" b="1" dirty="0">
                <a:latin typeface="Times New Roman" panose="02020603050405020304" pitchFamily="18" charset="0"/>
                <a:cs typeface="Times New Roman" panose="02020603050405020304" pitchFamily="18" charset="0"/>
              </a:rPr>
              <a:t>  1</a:t>
            </a:r>
            <a:r>
              <a:rPr sz="2600" b="1" dirty="0">
                <a:latin typeface="Times New Roman" panose="02020603050405020304" pitchFamily="18" charset="0"/>
                <a:cs typeface="Times New Roman" panose="02020603050405020304" pitchFamily="18" charset="0"/>
              </a:rPr>
              <a:t>. Phân tích ngữ liệu</a:t>
            </a:r>
            <a:endParaRPr sz="2600" b="1"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 </a:t>
            </a:r>
            <a:r>
              <a:rPr sz="2600" b="1" dirty="0">
                <a:latin typeface="Times New Roman" panose="02020603050405020304" pitchFamily="18" charset="0"/>
                <a:cs typeface="Times New Roman" panose="02020603050405020304" pitchFamily="18" charset="0"/>
              </a:rPr>
              <a:t>* Ngữ liệu 1</a:t>
            </a:r>
            <a:r>
              <a:rPr sz="2600" dirty="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 sgk</a:t>
            </a:r>
            <a:r>
              <a:rPr sz="2600" dirty="0">
                <a:latin typeface="Times New Roman" panose="02020603050405020304" pitchFamily="18" charset="0"/>
                <a:cs typeface="Times New Roman" panose="02020603050405020304" pitchFamily="18" charset="0"/>
              </a:rPr>
              <a:t> </a:t>
            </a:r>
            <a:endParaRPr sz="2600" dirty="0">
              <a:latin typeface="Times New Roman" panose="02020603050405020304" pitchFamily="18" charset="0"/>
              <a:cs typeface="Times New Roman" panose="02020603050405020304" pitchFamily="18" charset="0"/>
            </a:endParaRPr>
          </a:p>
          <a:p>
            <a:r>
              <a:rPr lang="en-US" altLang="vi-VN" sz="2600" dirty="0">
                <a:latin typeface="Times New Roman" panose="02020603050405020304" pitchFamily="18" charset="0"/>
                <a:cs typeface="Times New Roman" panose="02020603050405020304" pitchFamily="18" charset="0"/>
              </a:rPr>
              <a:t> a.</a:t>
            </a:r>
            <a:r>
              <a:rPr lang="vi-VN" altLang="x-none" sz="2600" dirty="0">
                <a:latin typeface="Times New Roman" panose="02020603050405020304" pitchFamily="18" charset="0"/>
                <a:cs typeface="Times New Roman" panose="02020603050405020304" pitchFamily="18" charset="0"/>
              </a:rPr>
              <a:t>Tác giả dân gian kể chuyện: về công cuộc xây dựng và bảo vệ đất nước của cha ông ta.</a:t>
            </a:r>
            <a:endParaRPr lang="vi-VN" altLang="x-none"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 b.</a:t>
            </a:r>
            <a:r>
              <a:rPr sz="2600" dirty="0">
                <a:latin typeface="Times New Roman" panose="02020603050405020304" pitchFamily="18" charset="0"/>
                <a:cs typeface="Times New Roman" panose="02020603050405020304" pitchFamily="18" charset="0"/>
              </a:rPr>
              <a:t>Truyện gồm một chuỗi nhiều sự việc và sự việc</a:t>
            </a:r>
            <a:r>
              <a:rPr sz="2600" i="1" dirty="0">
                <a:latin typeface="Times New Roman" panose="02020603050405020304" pitchFamily="18" charset="0"/>
                <a:cs typeface="Times New Roman" panose="02020603050405020304" pitchFamily="18" charset="0"/>
              </a:rPr>
              <a:t>  </a:t>
            </a:r>
            <a:r>
              <a:rPr sz="2600" dirty="0">
                <a:latin typeface="Times New Roman" panose="02020603050405020304" pitchFamily="18" charset="0"/>
                <a:cs typeface="Times New Roman" panose="02020603050405020304" pitchFamily="18" charset="0"/>
              </a:rPr>
              <a:t>T</a:t>
            </a:r>
            <a:r>
              <a:rPr lang="en-US" sz="2600" dirty="0">
                <a:latin typeface="Times New Roman" panose="02020603050405020304" pitchFamily="18" charset="0"/>
                <a:cs typeface="Times New Roman" panose="02020603050405020304" pitchFamily="18" charset="0"/>
              </a:rPr>
              <a:t>rọng </a:t>
            </a:r>
            <a:r>
              <a:rPr sz="2600" dirty="0">
                <a:latin typeface="Times New Roman" panose="02020603050405020304" pitchFamily="18" charset="0"/>
                <a:cs typeface="Times New Roman" panose="02020603050405020304" pitchFamily="18" charset="0"/>
              </a:rPr>
              <a:t>T</a:t>
            </a:r>
            <a:r>
              <a:rPr lang="en-US" sz="2600" dirty="0">
                <a:latin typeface="Times New Roman" panose="02020603050405020304" pitchFamily="18" charset="0"/>
                <a:cs typeface="Times New Roman" panose="02020603050405020304" pitchFamily="18" charset="0"/>
              </a:rPr>
              <a:t>hủy và Mị Châu</a:t>
            </a:r>
            <a:r>
              <a:rPr sz="2600" dirty="0">
                <a:latin typeface="Times New Roman" panose="02020603050405020304" pitchFamily="18" charset="0"/>
                <a:cs typeface="Times New Roman" panose="02020603050405020304" pitchFamily="18" charset="0"/>
              </a:rPr>
              <a:t> chia tay nhau có vai trò quan trọng, tiêu biểu không thể bỏ qua vì:</a:t>
            </a:r>
            <a:endParaRPr sz="2600" dirty="0">
              <a:latin typeface="Times New Roman" panose="02020603050405020304" pitchFamily="18" charset="0"/>
              <a:cs typeface="Times New Roman" panose="02020603050405020304" pitchFamily="18" charset="0"/>
            </a:endParaRPr>
          </a:p>
          <a:p>
            <a:r>
              <a:rPr lang="en-US" altLang="vi-VN" sz="2600" dirty="0">
                <a:latin typeface="Times New Roman" panose="02020603050405020304" pitchFamily="18" charset="0"/>
                <a:cs typeface="Times New Roman" panose="02020603050405020304" pitchFamily="18" charset="0"/>
              </a:rPr>
              <a:t> </a:t>
            </a:r>
            <a:r>
              <a:rPr lang="vi-VN" altLang="x-none" sz="2600" dirty="0">
                <a:latin typeface="Times New Roman" panose="02020603050405020304" pitchFamily="18" charset="0"/>
                <a:cs typeface="Times New Roman" panose="02020603050405020304" pitchFamily="18" charset="0"/>
              </a:rPr>
              <a:t> </a:t>
            </a:r>
            <a:r>
              <a:rPr lang="en-US" altLang="vi-VN" sz="2600" dirty="0">
                <a:latin typeface="Times New Roman" panose="02020603050405020304" pitchFamily="18" charset="0"/>
                <a:cs typeface="Times New Roman" panose="02020603050405020304" pitchFamily="18" charset="0"/>
              </a:rPr>
              <a:t>- </a:t>
            </a:r>
            <a:r>
              <a:rPr lang="vi-VN" altLang="x-none" sz="2600" dirty="0">
                <a:latin typeface="Times New Roman" panose="02020603050405020304" pitchFamily="18" charset="0"/>
                <a:cs typeface="Times New Roman" panose="02020603050405020304" pitchFamily="18" charset="0"/>
              </a:rPr>
              <a:t>Sự việc này có vai trò dẫn dắt câu chuyện, diễn tả mối tình gắn bó của hai nhân vật. Nếu bỏ qua, chuyện không liền mạch, cốt truyện sẽ bị phá vỡ và đặc điểm, tính cách</a:t>
            </a:r>
            <a:r>
              <a:rPr lang="en-US" altLang="vi-VN" sz="2600" dirty="0">
                <a:latin typeface="Times New Roman" panose="02020603050405020304" pitchFamily="18" charset="0"/>
                <a:cs typeface="Times New Roman" panose="02020603050405020304" pitchFamily="18" charset="0"/>
              </a:rPr>
              <a:t> của hai</a:t>
            </a:r>
            <a:r>
              <a:rPr lang="vi-VN" altLang="x-none" sz="2600" dirty="0">
                <a:latin typeface="Times New Roman" panose="02020603050405020304" pitchFamily="18" charset="0"/>
                <a:cs typeface="Times New Roman" panose="02020603050405020304" pitchFamily="18" charset="0"/>
              </a:rPr>
              <a:t> nhân vật sẽ không được làm nổi bật.</a:t>
            </a:r>
            <a:endParaRPr lang="vi-VN" altLang="x-none" sz="2600" dirty="0">
              <a:latin typeface="Times New Roman" panose="02020603050405020304" pitchFamily="18" charset="0"/>
              <a:cs typeface="Times New Roman" panose="02020603050405020304" pitchFamily="18" charset="0"/>
            </a:endParaRPr>
          </a:p>
          <a:p>
            <a:pPr algn="just">
              <a:lnSpc>
                <a:spcPct val="90000"/>
              </a:lnSpc>
              <a:spcBef>
                <a:spcPct val="20000"/>
              </a:spcBef>
              <a:buClr>
                <a:schemeClr val="hlink"/>
              </a:buClr>
              <a:buFont typeface="Wingdings" panose="05000000000000000000" pitchFamily="2" charset="2"/>
            </a:pPr>
            <a:endParaRPr lang="en-US" sz="2800" dirty="0">
              <a:solidFill>
                <a:srgbClr val="898989"/>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202">
                                            <p:txEl>
                                              <p:pRg st="0" end="0"/>
                                            </p:txEl>
                                          </p:spTgt>
                                        </p:tgtEl>
                                        <p:attrNameLst>
                                          <p:attrName>style.visibility</p:attrName>
                                        </p:attrNameLst>
                                      </p:cBhvr>
                                      <p:to>
                                        <p:strVal val="visible"/>
                                      </p:to>
                                    </p:set>
                                    <p:animEffect transition="in" filter="randombar(horizontal)">
                                      <p:cBhvr>
                                        <p:cTn id="7" dur="500"/>
                                        <p:tgtEl>
                                          <p:spTgt spid="82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8202">
                                            <p:txEl>
                                              <p:pRg st="1" end="1"/>
                                            </p:txEl>
                                          </p:spTgt>
                                        </p:tgtEl>
                                        <p:attrNameLst>
                                          <p:attrName>style.visibility</p:attrName>
                                        </p:attrNameLst>
                                      </p:cBhvr>
                                      <p:to>
                                        <p:strVal val="visible"/>
                                      </p:to>
                                    </p:set>
                                    <p:anim calcmode="lin" valueType="num">
                                      <p:cBhvr>
                                        <p:cTn id="12" dur="1000" fill="hold"/>
                                        <p:tgtEl>
                                          <p:spTgt spid="8202">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8202">
                                            <p:txEl>
                                              <p:pRg st="1" end="1"/>
                                            </p:txEl>
                                          </p:spTgt>
                                        </p:tgtEl>
                                        <p:attrNameLst>
                                          <p:attrName>ppt_h</p:attrName>
                                        </p:attrNameLst>
                                      </p:cBhvr>
                                      <p:tavLst>
                                        <p:tav tm="0">
                                          <p:val>
                                            <p:fltVal val="0"/>
                                          </p:val>
                                        </p:tav>
                                        <p:tav tm="100000">
                                          <p:val>
                                            <p:strVal val="#ppt_h"/>
                                          </p:val>
                                        </p:tav>
                                      </p:tavLst>
                                    </p:anim>
                                    <p:anim calcmode="lin" valueType="num">
                                      <p:cBhvr>
                                        <p:cTn id="14" dur="1000" fill="hold"/>
                                        <p:tgtEl>
                                          <p:spTgt spid="8202">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8202">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8202">
                                            <p:txEl>
                                              <p:pRg st="2" end="2"/>
                                            </p:txEl>
                                          </p:spTgt>
                                        </p:tgtEl>
                                        <p:attrNameLst>
                                          <p:attrName>style.visibility</p:attrName>
                                        </p:attrNameLst>
                                      </p:cBhvr>
                                      <p:to>
                                        <p:strVal val="visible"/>
                                      </p:to>
                                    </p:set>
                                    <p:animEffect transition="in" filter="randombar(horizontal)">
                                      <p:cBhvr>
                                        <p:cTn id="20" dur="500"/>
                                        <p:tgtEl>
                                          <p:spTgt spid="820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8202">
                                            <p:txEl>
                                              <p:pRg st="3" end="3"/>
                                            </p:txEl>
                                          </p:spTgt>
                                        </p:tgtEl>
                                        <p:attrNameLst>
                                          <p:attrName>style.visibility</p:attrName>
                                        </p:attrNameLst>
                                      </p:cBhvr>
                                      <p:to>
                                        <p:strVal val="visible"/>
                                      </p:to>
                                    </p:set>
                                    <p:animEffect transition="in" filter="randombar(horizontal)">
                                      <p:cBhvr>
                                        <p:cTn id="25" dur="500"/>
                                        <p:tgtEl>
                                          <p:spTgt spid="820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8202">
                                            <p:txEl>
                                              <p:pRg st="4" end="4"/>
                                            </p:txEl>
                                          </p:spTgt>
                                        </p:tgtEl>
                                        <p:attrNameLst>
                                          <p:attrName>style.visibility</p:attrName>
                                        </p:attrNameLst>
                                      </p:cBhvr>
                                      <p:to>
                                        <p:strVal val="visible"/>
                                      </p:to>
                                    </p:set>
                                    <p:animEffect transition="in" filter="randombar(horizontal)">
                                      <p:cBhvr>
                                        <p:cTn id="30" dur="500"/>
                                        <p:tgtEl>
                                          <p:spTgt spid="8202">
                                            <p:txEl>
                                              <p:pRg st="4" end="4"/>
                                            </p:txEl>
                                          </p:spTgt>
                                        </p:tgtEl>
                                      </p:cBhvr>
                                    </p:animEffect>
                                  </p:childTnLst>
                                </p:cTn>
                              </p:par>
                              <p:par>
                                <p:cTn id="31" presetID="14" presetClass="entr" presetSubtype="10" fill="hold" nodeType="withEffect">
                                  <p:stCondLst>
                                    <p:cond delay="0"/>
                                  </p:stCondLst>
                                  <p:childTnLst>
                                    <p:set>
                                      <p:cBhvr>
                                        <p:cTn id="32" dur="1" fill="hold">
                                          <p:stCondLst>
                                            <p:cond delay="0"/>
                                          </p:stCondLst>
                                        </p:cTn>
                                        <p:tgtEl>
                                          <p:spTgt spid="8202">
                                            <p:txEl>
                                              <p:pRg st="5" end="5"/>
                                            </p:txEl>
                                          </p:spTgt>
                                        </p:tgtEl>
                                        <p:attrNameLst>
                                          <p:attrName>style.visibility</p:attrName>
                                        </p:attrNameLst>
                                      </p:cBhvr>
                                      <p:to>
                                        <p:strVal val="visible"/>
                                      </p:to>
                                    </p:set>
                                    <p:animEffect transition="in" filter="randombar(horizontal)">
                                      <p:cBhvr>
                                        <p:cTn id="33" dur="500"/>
                                        <p:tgtEl>
                                          <p:spTgt spid="820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 Box 4"/>
          <p:cNvSpPr txBox="1"/>
          <p:nvPr/>
        </p:nvSpPr>
        <p:spPr>
          <a:xfrm>
            <a:off x="1447800" y="1600200"/>
            <a:ext cx="6398260" cy="4328160"/>
          </a:xfrm>
          <a:prstGeom prst="rect">
            <a:avLst/>
          </a:prstGeom>
          <a:noFill/>
        </p:spPr>
        <p:txBody>
          <a:bodyPr wrap="square" rtlCol="0" anchor="t">
            <a:spAutoFit/>
          </a:bodyPr>
          <a:p>
            <a:pPr marL="457200" indent="-457200">
              <a:buNone/>
            </a:pPr>
            <a:r>
              <a:rPr lang="en-US" sz="2600" dirty="0">
                <a:latin typeface="Times New Roman" panose="02020603050405020304" pitchFamily="18" charset="0"/>
                <a:cs typeface="Times New Roman" panose="02020603050405020304" pitchFamily="18" charset="0"/>
                <a:sym typeface="+mn-ea"/>
              </a:rPr>
              <a:t> + Theo dấu lông ngỗng, Trọng Thủy cùng quân lính đuổi theo</a:t>
            </a:r>
            <a:endParaRPr lang="en-US" sz="2600" dirty="0">
              <a:latin typeface="Times New Roman" panose="02020603050405020304" pitchFamily="18" charset="0"/>
              <a:cs typeface="Times New Roman" panose="02020603050405020304" pitchFamily="18" charset="0"/>
            </a:endParaRPr>
          </a:p>
          <a:p>
            <a:pPr marL="457200" indent="-457200">
              <a:buNone/>
            </a:pPr>
            <a:r>
              <a:rPr lang="en-US" sz="2600" dirty="0">
                <a:latin typeface="Times New Roman" panose="02020603050405020304" pitchFamily="18" charset="0"/>
                <a:cs typeface="Times New Roman" panose="02020603050405020304" pitchFamily="18" charset="0"/>
                <a:sym typeface="+mn-ea"/>
              </a:rPr>
              <a:t> + Cha con An Dương Vương cùng đường</a:t>
            </a:r>
            <a:endParaRPr lang="en-US" sz="2600" dirty="0">
              <a:latin typeface="Times New Roman" panose="02020603050405020304" pitchFamily="18" charset="0"/>
              <a:cs typeface="Times New Roman" panose="02020603050405020304" pitchFamily="18" charset="0"/>
              <a:sym typeface="+mn-ea"/>
            </a:endParaRPr>
          </a:p>
          <a:p>
            <a:pPr algn="just">
              <a:lnSpc>
                <a:spcPct val="90000"/>
              </a:lnSpc>
              <a:spcBef>
                <a:spcPct val="20000"/>
              </a:spcBef>
              <a:buClr>
                <a:schemeClr val="hlink"/>
              </a:buClr>
              <a:buFont typeface="Wingdings" panose="05000000000000000000" pitchFamily="2" charset="2"/>
            </a:pPr>
            <a:r>
              <a:rPr lang="en-US" sz="2600" dirty="0">
                <a:solidFill>
                  <a:srgbClr val="898989"/>
                </a:solidFill>
                <a:latin typeface="Times New Roman" panose="02020603050405020304" pitchFamily="18" charset="0"/>
                <a:cs typeface="Times New Roman" panose="02020603050405020304" pitchFamily="18" charset="0"/>
                <a:sym typeface="+mn-ea"/>
              </a:rPr>
              <a:t>- </a:t>
            </a:r>
            <a:r>
              <a:rPr lang="en-US" sz="2600" dirty="0">
                <a:solidFill>
                  <a:schemeClr val="tx1"/>
                </a:solidFill>
                <a:latin typeface="Times New Roman" panose="02020603050405020304" pitchFamily="18" charset="0"/>
                <a:cs typeface="Times New Roman" panose="02020603050405020304" pitchFamily="18" charset="0"/>
                <a:sym typeface="+mn-ea"/>
              </a:rPr>
              <a:t>Các sự việc trên nối tiếp nhau bằng quan hệ móc xích, nhân quả theo đúng cốt truyện.</a:t>
            </a:r>
            <a:r>
              <a:rPr lang="en-US" sz="2600">
                <a:solidFill>
                  <a:schemeClr val="tx1"/>
                </a:solidFill>
                <a:latin typeface="Times New Roman" panose="02020603050405020304" pitchFamily="18" charset="0"/>
                <a:cs typeface="Times New Roman" panose="02020603050405020304" pitchFamily="18" charset="0"/>
              </a:rPr>
              <a:t> </a:t>
            </a:r>
            <a:r>
              <a:rPr lang="en-US" sz="2600">
                <a:latin typeface="Times New Roman" panose="02020603050405020304" pitchFamily="18" charset="0"/>
                <a:cs typeface="Times New Roman" panose="02020603050405020304" pitchFamily="18" charset="0"/>
              </a:rPr>
              <a:t>Rõ ràng sự việc và chi tiết trên quan trọng, tiêu biểu không thể bỏ qua, đặc biệt là chi tiết “Mị Châu rắc lông ngỗng” vì chi tiết này làm tiền đề cho các sự việc, chi tiết tiếp nối sau dẫn </a:t>
            </a:r>
            <a:r>
              <a:rPr lang="vi-VN" altLang="x-none" sz="2600" dirty="0">
                <a:latin typeface="Times New Roman" panose="02020603050405020304" pitchFamily="18" charset="0"/>
                <a:cs typeface="Times New Roman" panose="02020603050405020304" pitchFamily="18" charset="0"/>
                <a:sym typeface="+mn-ea"/>
              </a:rPr>
              <a:t>đến kết thúc bi kịch</a:t>
            </a:r>
            <a:r>
              <a:rPr lang="en-US" altLang="vi-VN" sz="2600" dirty="0">
                <a:latin typeface="Times New Roman" panose="02020603050405020304" pitchFamily="18" charset="0"/>
                <a:cs typeface="Times New Roman" panose="02020603050405020304" pitchFamily="18" charset="0"/>
                <a:sym typeface="+mn-ea"/>
              </a:rPr>
              <a:t>.</a:t>
            </a:r>
            <a:endParaRPr lang="en-US" altLang="vi-VN" sz="2600" dirty="0">
              <a:latin typeface="Times New Roman" panose="02020603050405020304" pitchFamily="18" charset="0"/>
              <a:cs typeface="Times New Roman" panose="02020603050405020304" pitchFamily="18" charset="0"/>
            </a:endParaRPr>
          </a:p>
          <a:p>
            <a:pPr algn="just">
              <a:lnSpc>
                <a:spcPct val="90000"/>
              </a:lnSpc>
              <a:spcBef>
                <a:spcPct val="20000"/>
              </a:spcBef>
              <a:buClr>
                <a:schemeClr val="hlink"/>
              </a:buClr>
              <a:buFont typeface="Wingdings" panose="05000000000000000000" pitchFamily="2" charset="2"/>
            </a:pPr>
            <a:r>
              <a:rPr lang="en-US" sz="2600">
                <a:latin typeface="Times New Roman" panose="02020603050405020304" pitchFamily="18" charset="0"/>
                <a:cs typeface="Times New Roman" panose="02020603050405020304" pitchFamily="18" charset="0"/>
              </a:rPr>
              <a:t>.</a:t>
            </a:r>
            <a:endParaRPr lang="en-US" sz="2600">
              <a:latin typeface="Times New Roman" panose="02020603050405020304" pitchFamily="18" charset="0"/>
              <a:cs typeface="Times New Roman" panose="02020603050405020304" pitchFamily="18" charset="0"/>
            </a:endParaRPr>
          </a:p>
        </p:txBody>
      </p:sp>
      <p:sp>
        <p:nvSpPr>
          <p:cNvPr id="6" name="Text Box 5"/>
          <p:cNvSpPr txBox="1"/>
          <p:nvPr/>
        </p:nvSpPr>
        <p:spPr>
          <a:xfrm>
            <a:off x="1219200" y="990600"/>
            <a:ext cx="7201535" cy="450850"/>
          </a:xfrm>
          <a:prstGeom prst="rect">
            <a:avLst/>
          </a:prstGeom>
          <a:noFill/>
        </p:spPr>
        <p:txBody>
          <a:bodyPr wrap="square" rtlCol="0" anchor="t">
            <a:spAutoFit/>
          </a:bodyPr>
          <a:p>
            <a:pPr algn="just">
              <a:lnSpc>
                <a:spcPct val="90000"/>
              </a:lnSpc>
              <a:spcBef>
                <a:spcPct val="20000"/>
              </a:spcBef>
              <a:buClr>
                <a:schemeClr val="hlink"/>
              </a:buClr>
              <a:buFont typeface="Wingdings" panose="05000000000000000000" pitchFamily="2" charset="2"/>
            </a:pPr>
            <a:r>
              <a:rPr lang="en-US" sz="2600" dirty="0">
                <a:solidFill>
                  <a:schemeClr val="tx1"/>
                </a:solidFill>
                <a:latin typeface="Times New Roman" panose="02020603050405020304" pitchFamily="18" charset="0"/>
                <a:cs typeface="Times New Roman" panose="02020603050405020304" pitchFamily="18" charset="0"/>
                <a:sym typeface="+mn-ea"/>
              </a:rPr>
              <a:t>- Sau sự việc tiêu biểu này là các sự việc:  </a:t>
            </a:r>
            <a:endParaRPr lang="en-US" sz="2600" dirty="0">
              <a:solidFill>
                <a:schemeClr val="tx1"/>
              </a:solidFill>
              <a:latin typeface="Times New Roman" panose="02020603050405020304" pitchFamily="18" charset="0"/>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p:tgtEl>
                                          <p:spTgt spid="6">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6">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randombar(horizontal)">
                                      <p:cBhvr>
                                        <p:cTn id="28" dur="500"/>
                                        <p:tgtEl>
                                          <p:spTgt spid="5">
                                            <p:txEl>
                                              <p:pRg st="2" end="2"/>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Effect transition="in" filter="randombar(horizontal)">
                                      <p:cBhvr>
                                        <p:cTn id="31"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27" name="TextBox 3"/>
          <p:cNvSpPr txBox="1"/>
          <p:nvPr>
            <p:custDataLst>
              <p:tags r:id="rId1"/>
            </p:custDataLst>
          </p:nvPr>
        </p:nvSpPr>
        <p:spPr>
          <a:xfrm>
            <a:off x="792480" y="2796540"/>
            <a:ext cx="7967345" cy="4461510"/>
          </a:xfrm>
          <a:prstGeom prst="rect">
            <a:avLst/>
          </a:prstGeom>
          <a:noFill/>
          <a:ln w="9525">
            <a:noFill/>
          </a:ln>
        </p:spPr>
        <p:txBody>
          <a:bodyPr wrap="square">
            <a:spAutoFit/>
          </a:bodyPr>
          <a:p>
            <a:pPr eaLnBrk="0" hangingPunct="0"/>
            <a:r>
              <a:rPr lang="en-US" altLang="vi-VN" sz="2600" dirty="0">
                <a:latin typeface="Times New Roman" panose="02020603050405020304" pitchFamily="18" charset="0"/>
                <a:cs typeface="Times New Roman" panose="02020603050405020304" pitchFamily="18" charset="0"/>
              </a:rPr>
              <a:t>Chi tiết</a:t>
            </a:r>
            <a:r>
              <a:rPr lang="vi-VN" altLang="x-none" sz="2600" dirty="0">
                <a:latin typeface="Times New Roman" panose="02020603050405020304" pitchFamily="18" charset="0"/>
                <a:cs typeface="Times New Roman" panose="02020603050405020304" pitchFamily="18" charset="0"/>
              </a:rPr>
              <a:t>1: </a:t>
            </a:r>
            <a:r>
              <a:rPr lang="en-US" altLang="vi-VN" sz="2600" dirty="0">
                <a:latin typeface="Times New Roman" panose="02020603050405020304" pitchFamily="18" charset="0"/>
                <a:cs typeface="Times New Roman" panose="02020603050405020304" pitchFamily="18" charset="0"/>
              </a:rPr>
              <a:t>c</a:t>
            </a:r>
            <a:r>
              <a:rPr lang="vi-VN" altLang="x-none" sz="2600" dirty="0">
                <a:latin typeface="Times New Roman" panose="02020603050405020304" pitchFamily="18" charset="0"/>
                <a:cs typeface="Times New Roman" panose="02020603050405020304" pitchFamily="18" charset="0"/>
              </a:rPr>
              <a:t>on đường nhỏ dẫn hai người ra nghĩa địa. Họ đứng trước ngôi mộ thấp bé.</a:t>
            </a:r>
            <a:endParaRPr lang="vi-VN" altLang="x-none" sz="2600" dirty="0">
              <a:latin typeface="Times New Roman" panose="02020603050405020304" pitchFamily="18" charset="0"/>
              <a:cs typeface="Times New Roman" panose="02020603050405020304" pitchFamily="18" charset="0"/>
            </a:endParaRPr>
          </a:p>
          <a:p>
            <a:pPr eaLnBrk="0" hangingPunct="0"/>
            <a:r>
              <a:rPr lang="vi-VN" altLang="x-none" sz="2600" dirty="0">
                <a:latin typeface="Times New Roman" panose="02020603050405020304" pitchFamily="18" charset="0"/>
                <a:cs typeface="Times New Roman" panose="02020603050405020304" pitchFamily="18" charset="0"/>
              </a:rPr>
              <a:t>C</a:t>
            </a:r>
            <a:r>
              <a:rPr lang="en-US" altLang="vi-VN" sz="2600" dirty="0">
                <a:latin typeface="Times New Roman" panose="02020603050405020304" pitchFamily="18" charset="0"/>
                <a:cs typeface="Times New Roman" panose="02020603050405020304" pitchFamily="18" charset="0"/>
              </a:rPr>
              <a:t>hi tiết</a:t>
            </a:r>
            <a:r>
              <a:rPr lang="vi-VN" altLang="x-none" sz="2600" dirty="0">
                <a:latin typeface="Times New Roman" panose="02020603050405020304" pitchFamily="18" charset="0"/>
                <a:cs typeface="Times New Roman" panose="02020603050405020304" pitchFamily="18" charset="0"/>
              </a:rPr>
              <a:t> 2: </a:t>
            </a:r>
            <a:r>
              <a:rPr lang="en-US" altLang="vi-VN" sz="2600" dirty="0">
                <a:latin typeface="Times New Roman" panose="02020603050405020304" pitchFamily="18" charset="0"/>
                <a:cs typeface="Times New Roman" panose="02020603050405020304" pitchFamily="18" charset="0"/>
              </a:rPr>
              <a:t>a</a:t>
            </a:r>
            <a:r>
              <a:rPr lang="vi-VN" altLang="x-none" sz="2600" dirty="0">
                <a:latin typeface="Times New Roman" panose="02020603050405020304" pitchFamily="18" charset="0"/>
                <a:cs typeface="Times New Roman" panose="02020603050405020304" pitchFamily="18" charset="0"/>
              </a:rPr>
              <a:t>nh thắp hương, mắt đỏ hoe, nghẹn ngào không nói lên lời.</a:t>
            </a:r>
            <a:endParaRPr lang="vi-VN" altLang="x-none" sz="2600" dirty="0">
              <a:latin typeface="Times New Roman" panose="02020603050405020304" pitchFamily="18" charset="0"/>
              <a:cs typeface="Times New Roman" panose="02020603050405020304" pitchFamily="18" charset="0"/>
            </a:endParaRPr>
          </a:p>
          <a:p>
            <a:pPr eaLnBrk="0" hangingPunct="0"/>
            <a:r>
              <a:rPr sz="2600" dirty="0">
                <a:latin typeface="Times New Roman" panose="02020603050405020304" pitchFamily="18" charset="0"/>
                <a:cs typeface="Times New Roman" panose="02020603050405020304" pitchFamily="18" charset="0"/>
              </a:rPr>
              <a:t>C</a:t>
            </a:r>
            <a:r>
              <a:rPr lang="en-US" sz="2600" dirty="0">
                <a:latin typeface="Times New Roman" panose="02020603050405020304" pitchFamily="18" charset="0"/>
                <a:cs typeface="Times New Roman" panose="02020603050405020304" pitchFamily="18" charset="0"/>
              </a:rPr>
              <a:t>hi tiết</a:t>
            </a:r>
            <a:r>
              <a:rPr sz="2600" dirty="0">
                <a:latin typeface="Times New Roman" panose="02020603050405020304" pitchFamily="18" charset="0"/>
                <a:cs typeface="Times New Roman" panose="02020603050405020304" pitchFamily="18" charset="0"/>
              </a:rPr>
              <a:t> 3: </a:t>
            </a:r>
            <a:r>
              <a:rPr lang="en-US" sz="2600" dirty="0">
                <a:latin typeface="Times New Roman" panose="02020603050405020304" pitchFamily="18" charset="0"/>
                <a:cs typeface="Times New Roman" panose="02020603050405020304" pitchFamily="18" charset="0"/>
              </a:rPr>
              <a:t>a</a:t>
            </a:r>
            <a:r>
              <a:rPr sz="2600" dirty="0">
                <a:latin typeface="Times New Roman" panose="02020603050405020304" pitchFamily="18" charset="0"/>
                <a:cs typeface="Times New Roman" panose="02020603050405020304" pitchFamily="18" charset="0"/>
              </a:rPr>
              <a:t>nh nói với cha về những ngày  tháng qua của mình.</a:t>
            </a:r>
            <a:endParaRPr sz="2600" dirty="0">
              <a:latin typeface="Times New Roman" panose="02020603050405020304" pitchFamily="18" charset="0"/>
              <a:cs typeface="Times New Roman" panose="02020603050405020304" pitchFamily="18" charset="0"/>
            </a:endParaRPr>
          </a:p>
          <a:p>
            <a:pPr eaLnBrk="0" hangingPunct="0"/>
            <a:r>
              <a:rPr lang="vi-VN" altLang="x-none" sz="2600" dirty="0">
                <a:latin typeface="Times New Roman" panose="02020603050405020304" pitchFamily="18" charset="0"/>
                <a:cs typeface="Times New Roman" panose="02020603050405020304" pitchFamily="18" charset="0"/>
              </a:rPr>
              <a:t>C</a:t>
            </a:r>
            <a:r>
              <a:rPr lang="en-US" altLang="vi-VN" sz="2600" dirty="0">
                <a:latin typeface="Times New Roman" panose="02020603050405020304" pitchFamily="18" charset="0"/>
                <a:cs typeface="Times New Roman" panose="02020603050405020304" pitchFamily="18" charset="0"/>
              </a:rPr>
              <a:t>hi tiết</a:t>
            </a:r>
            <a:r>
              <a:rPr lang="vi-VN" altLang="x-none" sz="2600" dirty="0">
                <a:latin typeface="Times New Roman" panose="02020603050405020304" pitchFamily="18" charset="0"/>
                <a:cs typeface="Times New Roman" panose="02020603050405020304" pitchFamily="18" charset="0"/>
              </a:rPr>
              <a:t> 4: </a:t>
            </a:r>
            <a:r>
              <a:rPr lang="en-US" altLang="vi-VN" sz="2600" dirty="0">
                <a:latin typeface="Times New Roman" panose="02020603050405020304" pitchFamily="18" charset="0"/>
                <a:cs typeface="Times New Roman" panose="02020603050405020304" pitchFamily="18" charset="0"/>
              </a:rPr>
              <a:t>anh h</a:t>
            </a:r>
            <a:r>
              <a:rPr lang="vi-VN" altLang="x-none" sz="2600" dirty="0">
                <a:latin typeface="Times New Roman" panose="02020603050405020304" pitchFamily="18" charset="0"/>
                <a:cs typeface="Times New Roman" panose="02020603050405020304" pitchFamily="18" charset="0"/>
              </a:rPr>
              <a:t>ứa sống cho xứng đáng với tấm lòng cao cả của cha</a:t>
            </a:r>
            <a:r>
              <a:rPr lang="en-US" altLang="vi-VN" sz="2600" dirty="0">
                <a:latin typeface="Times New Roman" panose="02020603050405020304" pitchFamily="18" charset="0"/>
                <a:cs typeface="Times New Roman" panose="02020603050405020304" pitchFamily="18" charset="0"/>
              </a:rPr>
              <a:t>.</a:t>
            </a:r>
            <a:endParaRPr lang="vi-VN" altLang="x-none" sz="2600" dirty="0">
              <a:latin typeface="Times New Roman" panose="02020603050405020304" pitchFamily="18" charset="0"/>
              <a:cs typeface="Times New Roman" panose="02020603050405020304" pitchFamily="18" charset="0"/>
            </a:endParaRPr>
          </a:p>
          <a:p>
            <a:pPr eaLnBrk="0" hangingPunct="0"/>
            <a:endParaRPr sz="2800" dirty="0">
              <a:latin typeface="Times New Roman" panose="02020603050405020304" pitchFamily="18" charset="0"/>
              <a:cs typeface="Times New Roman" panose="02020603050405020304" pitchFamily="18" charset="0"/>
            </a:endParaRPr>
          </a:p>
          <a:p>
            <a:pPr eaLnBrk="0" hangingPunct="0"/>
            <a:endParaRPr sz="2400" dirty="0">
              <a:latin typeface=".VnTime" pitchFamily="34" charset="0"/>
            </a:endParaRPr>
          </a:p>
          <a:p>
            <a:pPr eaLnBrk="0" hangingPunct="0"/>
            <a:endParaRPr sz="2400" dirty="0">
              <a:latin typeface=".VnTime" pitchFamily="34" charset="0"/>
            </a:endParaRPr>
          </a:p>
        </p:txBody>
      </p:sp>
      <p:sp>
        <p:nvSpPr>
          <p:cNvPr id="14" name="TextBox 13"/>
          <p:cNvSpPr txBox="1"/>
          <p:nvPr/>
        </p:nvSpPr>
        <p:spPr>
          <a:xfrm>
            <a:off x="1295400" y="1524000"/>
            <a:ext cx="6656388" cy="491490"/>
          </a:xfrm>
          <a:prstGeom prst="rect">
            <a:avLst/>
          </a:prstGeom>
          <a:noFill/>
          <a:ln w="9525">
            <a:noFill/>
          </a:ln>
        </p:spPr>
        <p:txBody>
          <a:bodyPr>
            <a:spAutoFit/>
          </a:bodyPr>
          <a:p>
            <a:pPr eaLnBrk="0" hangingPunct="0"/>
            <a:r>
              <a:rPr lang="vi-VN" altLang="x-none" sz="2600" b="1" dirty="0">
                <a:latin typeface="Times New Roman" panose="02020603050405020304" pitchFamily="18" charset="0"/>
                <a:cs typeface="Times New Roman" panose="02020603050405020304" pitchFamily="18" charset="0"/>
              </a:rPr>
              <a:t>*Ngữ liệu 2</a:t>
            </a:r>
            <a:r>
              <a:rPr lang="vi-VN" altLang="x-none" sz="2600" dirty="0">
                <a:latin typeface="Times New Roman" panose="02020603050405020304" pitchFamily="18" charset="0"/>
                <a:cs typeface="Times New Roman" panose="02020603050405020304" pitchFamily="18" charset="0"/>
              </a:rPr>
              <a:t>:</a:t>
            </a:r>
            <a:r>
              <a:rPr lang="en-US" altLang="vi-VN" sz="2600" dirty="0">
                <a:latin typeface="Times New Roman" panose="02020603050405020304" pitchFamily="18" charset="0"/>
                <a:cs typeface="Times New Roman" panose="02020603050405020304" pitchFamily="18" charset="0"/>
              </a:rPr>
              <a:t> sgk</a:t>
            </a:r>
            <a:endParaRPr lang="en-US" altLang="vi-VN" sz="2600" dirty="0">
              <a:latin typeface="Times New Roman" panose="02020603050405020304" pitchFamily="18" charset="0"/>
              <a:cs typeface="Times New Roman" panose="02020603050405020304" pitchFamily="18" charset="0"/>
            </a:endParaRPr>
          </a:p>
        </p:txBody>
      </p:sp>
      <p:sp>
        <p:nvSpPr>
          <p:cNvPr id="9229" name="Hộp_Văn_Bản 1"/>
          <p:cNvSpPr txBox="1"/>
          <p:nvPr/>
        </p:nvSpPr>
        <p:spPr>
          <a:xfrm>
            <a:off x="792480" y="1981200"/>
            <a:ext cx="7315200" cy="891540"/>
          </a:xfrm>
          <a:prstGeom prst="rect">
            <a:avLst/>
          </a:prstGeom>
          <a:noFill/>
          <a:ln w="9525">
            <a:noFill/>
          </a:ln>
        </p:spPr>
        <p:txBody>
          <a:bodyPr>
            <a:spAutoFit/>
          </a:bodyPr>
          <a:p>
            <a:r>
              <a:rPr lang="vi-VN" altLang="x-none" sz="2600" dirty="0">
                <a:latin typeface="Times New Roman" panose="02020603050405020304" pitchFamily="18" charset="0"/>
                <a:cs typeface="Times New Roman" panose="02020603050405020304" pitchFamily="18" charset="0"/>
              </a:rPr>
              <a:t>Chọn sự việc: </a:t>
            </a:r>
            <a:r>
              <a:rPr lang="en-US" altLang="vi-VN" sz="2600" dirty="0">
                <a:latin typeface="Times New Roman" panose="02020603050405020304" pitchFamily="18" charset="0"/>
                <a:cs typeface="Times New Roman" panose="02020603050405020304" pitchFamily="18" charset="0"/>
              </a:rPr>
              <a:t>a</a:t>
            </a:r>
            <a:r>
              <a:rPr lang="vi-VN" altLang="x-none" sz="2600" dirty="0">
                <a:latin typeface="Times New Roman" panose="02020603050405020304" pitchFamily="18" charset="0"/>
                <a:cs typeface="Times New Roman" panose="02020603050405020304" pitchFamily="18" charset="0"/>
              </a:rPr>
              <a:t>nh tìm gặp ông giáo, được nghe kể về cha mình, rồi theo ông đi viếng mộ cha. </a:t>
            </a:r>
            <a:endParaRPr lang="vi-VN" altLang="x-none" sz="2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p:cTn id="7"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9229">
                                            <p:txEl>
                                              <p:pRg st="0" end="0"/>
                                            </p:txEl>
                                          </p:spTgt>
                                        </p:tgtEl>
                                        <p:attrNameLst>
                                          <p:attrName>style.visibility</p:attrName>
                                        </p:attrNameLst>
                                      </p:cBhvr>
                                      <p:to>
                                        <p:strVal val="visible"/>
                                      </p:to>
                                    </p:set>
                                    <p:animEffect transition="in" filter="randombar(horizontal)">
                                      <p:cBhvr>
                                        <p:cTn id="15" dur="500"/>
                                        <p:tgtEl>
                                          <p:spTgt spid="922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5" presetClass="entr" presetSubtype="0" fill="hold" nodeType="clickEffect">
                                  <p:stCondLst>
                                    <p:cond delay="0"/>
                                  </p:stCondLst>
                                  <p:childTnLst>
                                    <p:set>
                                      <p:cBhvr>
                                        <p:cTn id="19" dur="1" fill="hold">
                                          <p:stCondLst>
                                            <p:cond delay="0"/>
                                          </p:stCondLst>
                                        </p:cTn>
                                        <p:tgtEl>
                                          <p:spTgt spid="9227">
                                            <p:txEl>
                                              <p:pRg st="0" end="0"/>
                                            </p:txEl>
                                          </p:spTgt>
                                        </p:tgtEl>
                                        <p:attrNameLst>
                                          <p:attrName>style.visibility</p:attrName>
                                        </p:attrNameLst>
                                      </p:cBhvr>
                                      <p:to>
                                        <p:strVal val="visible"/>
                                      </p:to>
                                    </p:set>
                                    <p:anim calcmode="lin" valueType="num">
                                      <p:cBhvr>
                                        <p:cTn id="20" dur="1000" fill="hold"/>
                                        <p:tgtEl>
                                          <p:spTgt spid="9227">
                                            <p:txEl>
                                              <p:pRg st="0" end="0"/>
                                            </p:txEl>
                                          </p:spTgt>
                                        </p:tgtEl>
                                        <p:attrNameLst>
                                          <p:attrName>ppt_w</p:attrName>
                                        </p:attrNameLst>
                                      </p:cBhvr>
                                      <p:tavLst>
                                        <p:tav tm="0">
                                          <p:val>
                                            <p:fltVal val="0"/>
                                          </p:val>
                                        </p:tav>
                                        <p:tav tm="100000">
                                          <p:val>
                                            <p:strVal val="#ppt_w"/>
                                          </p:val>
                                        </p:tav>
                                      </p:tavLst>
                                    </p:anim>
                                    <p:anim calcmode="lin" valueType="num">
                                      <p:cBhvr>
                                        <p:cTn id="21" dur="1000" fill="hold"/>
                                        <p:tgtEl>
                                          <p:spTgt spid="9227">
                                            <p:txEl>
                                              <p:pRg st="0" end="0"/>
                                            </p:txEl>
                                          </p:spTgt>
                                        </p:tgtEl>
                                        <p:attrNameLst>
                                          <p:attrName>ppt_h</p:attrName>
                                        </p:attrNameLst>
                                      </p:cBhvr>
                                      <p:tavLst>
                                        <p:tav tm="0">
                                          <p:val>
                                            <p:fltVal val="0"/>
                                          </p:val>
                                        </p:tav>
                                        <p:tav tm="100000">
                                          <p:val>
                                            <p:strVal val="#ppt_h"/>
                                          </p:val>
                                        </p:tav>
                                      </p:tavLst>
                                    </p:anim>
                                    <p:anim calcmode="lin" valueType="num">
                                      <p:cBhvr>
                                        <p:cTn id="22" dur="1000" fill="hold"/>
                                        <p:tgtEl>
                                          <p:spTgt spid="922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922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9227">
                                            <p:txEl>
                                              <p:pRg st="1" end="1"/>
                                            </p:txEl>
                                          </p:spTgt>
                                        </p:tgtEl>
                                        <p:attrNameLst>
                                          <p:attrName>style.visibility</p:attrName>
                                        </p:attrNameLst>
                                      </p:cBhvr>
                                      <p:to>
                                        <p:strVal val="visible"/>
                                      </p:to>
                                    </p:set>
                                    <p:extLst>
                                      <p:ext uri="{505F2C04-C923-438B-8C0F-E0CD2BADF298}">
                                        <wppc:dynamicDigit xmlns:wppc="http://www.wps.cn/officeDocument/PresentationCustomData" type="0">
                                          <p:anim to="" calcmode="lin" valueType="num">
                                            <p:cBhvr>
                                              <p:cTn id="28" dur="1000" fill="hold"/>
                                              <p:tgtEl>
                                                <p:spTgt spid="9227">
                                                  <p:txEl>
                                                    <p:pRg st="1" end="1"/>
                                                  </p:txEl>
                                                </p:spTgt>
                                              </p:tgtEl>
                                              <p:attrNameLst>
                                                <p:attrName>num.show</p:attrName>
                                              </p:attrNameLst>
                                            </p:cBhvr>
                                            <p:tavLst>
                                              <p:tav tm="0">
                                                <p:val>
                                                  <p:fltVal val="0"/>
                                                </p:val>
                                              </p:tav>
                                              <p:tav tm="100000">
                                                <p:val>
                                                  <p:strVal val="#ppt_v"/>
                                                </p:val>
                                              </p:tav>
                                            </p:tavLst>
                                          </p:anim>
                                        </wppc:dynamicDigit>
                                      </p:ext>
                                    </p:extLs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9227">
                                            <p:txEl>
                                              <p:pRg st="2" end="2"/>
                                            </p:txEl>
                                          </p:spTgt>
                                        </p:tgtEl>
                                        <p:attrNameLst>
                                          <p:attrName>style.visibility</p:attrName>
                                        </p:attrNameLst>
                                      </p:cBhvr>
                                      <p:to>
                                        <p:strVal val="visible"/>
                                      </p:to>
                                    </p:set>
                                    <p:animEffect transition="in" filter="randombar(horizontal)">
                                      <p:cBhvr>
                                        <p:cTn id="33" dur="500"/>
                                        <p:tgtEl>
                                          <p:spTgt spid="9227">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9227">
                                            <p:txEl>
                                              <p:pRg st="3" end="3"/>
                                            </p:txEl>
                                          </p:spTgt>
                                        </p:tgtEl>
                                        <p:attrNameLst>
                                          <p:attrName>style.visibility</p:attrName>
                                        </p:attrNameLst>
                                      </p:cBhvr>
                                      <p:to>
                                        <p:strVal val="visible"/>
                                      </p:to>
                                    </p:set>
                                    <p:extLst>
                                      <p:ext uri="{505F2C04-C923-438B-8C0F-E0CD2BADF298}">
                                        <wppc:dynamicDigit xmlns:wppc="http://www.wps.cn/officeDocument/PresentationCustomData" type="0">
                                          <p:anim to="" calcmode="lin" valueType="num">
                                            <p:cBhvr>
                                              <p:cTn id="38" dur="1000" fill="hold"/>
                                              <p:tgtEl>
                                                <p:spTgt spid="9227">
                                                  <p:txEl>
                                                    <p:pRg st="3" end="3"/>
                                                  </p:txEl>
                                                </p:spTgt>
                                              </p:tgtEl>
                                              <p:attrNameLst>
                                                <p:attrName>num.show</p:attrName>
                                              </p:attrNameLst>
                                            </p:cBhvr>
                                            <p:tavLst>
                                              <p:tav tm="0">
                                                <p:val>
                                                  <p:fltVal val="0"/>
                                                </p:val>
                                              </p:tav>
                                              <p:tav tm="100000">
                                                <p:val>
                                                  <p:strVal val="#ppt_v"/>
                                                </p:val>
                                              </p:tav>
                                            </p:tavLst>
                                          </p:anim>
                                        </wppc:dynamicDigit>
                                      </p:ext>
                                    </p:extLs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9" name="Rectangle 3"/>
          <p:cNvSpPr/>
          <p:nvPr/>
        </p:nvSpPr>
        <p:spPr>
          <a:xfrm>
            <a:off x="1371600" y="1066800"/>
            <a:ext cx="7848600" cy="5105400"/>
          </a:xfrm>
          <a:prstGeom prst="rect">
            <a:avLst/>
          </a:prstGeom>
          <a:noFill/>
          <a:ln w="9525">
            <a:noFill/>
          </a:ln>
        </p:spPr>
        <p:txBody>
          <a:bodyPr/>
          <a:p>
            <a:r>
              <a:rPr lang="en-US" sz="2800" dirty="0">
                <a:latin typeface="Times New Roman" panose="02020603050405020304" pitchFamily="18" charset="0"/>
                <a:cs typeface="Times New Roman" panose="02020603050405020304" pitchFamily="18" charset="0"/>
              </a:rPr>
              <a:t> </a:t>
            </a:r>
            <a:r>
              <a:rPr sz="2800" b="1" dirty="0">
                <a:latin typeface="Times New Roman" panose="02020603050405020304" pitchFamily="18" charset="0"/>
                <a:cs typeface="Times New Roman" panose="02020603050405020304" pitchFamily="18" charset="0"/>
              </a:rPr>
              <a:t>III. Luyện tập</a:t>
            </a:r>
            <a:endParaRPr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sz="2800" b="1" dirty="0">
                <a:latin typeface="Times New Roman" panose="02020603050405020304" pitchFamily="18" charset="0"/>
                <a:cs typeface="Times New Roman" panose="02020603050405020304" pitchFamily="18" charset="0"/>
              </a:rPr>
              <a:t>Bài tập 1</a:t>
            </a:r>
            <a:endParaRPr sz="2800" b="1" dirty="0">
              <a:latin typeface="Times New Roman" panose="02020603050405020304" pitchFamily="18" charset="0"/>
              <a:cs typeface="Times New Roman" panose="02020603050405020304" pitchFamily="18" charset="0"/>
            </a:endParaRPr>
          </a:p>
          <a:p>
            <a:r>
              <a:rPr lang="en-US" altLang="vi-VN" sz="2800" dirty="0">
                <a:latin typeface="Times New Roman" panose="02020603050405020304" pitchFamily="18" charset="0"/>
                <a:cs typeface="Times New Roman" panose="02020603050405020304" pitchFamily="18" charset="0"/>
              </a:rPr>
              <a:t>a.</a:t>
            </a:r>
            <a:r>
              <a:rPr lang="vi-VN" altLang="x-none" sz="2800" dirty="0">
                <a:latin typeface="Times New Roman" panose="02020603050405020304" pitchFamily="18" charset="0"/>
                <a:cs typeface="Times New Roman" panose="02020603050405020304" pitchFamily="18" charset="0"/>
              </a:rPr>
              <a:t> Không thể bỏ qua sự việc</a:t>
            </a:r>
            <a:r>
              <a:rPr lang="en-US" altLang="vi-VN" sz="2800" dirty="0">
                <a:latin typeface="Times New Roman" panose="02020603050405020304" pitchFamily="18" charset="0"/>
                <a:cs typeface="Times New Roman" panose="02020603050405020304" pitchFamily="18" charset="0"/>
              </a:rPr>
              <a:t>: </a:t>
            </a:r>
            <a:r>
              <a:rPr lang="vi-VN" altLang="x-none" sz="2800" dirty="0">
                <a:latin typeface="Times New Roman" panose="02020603050405020304" pitchFamily="18" charset="0"/>
                <a:cs typeface="Times New Roman" panose="02020603050405020304" pitchFamily="18" charset="0"/>
              </a:rPr>
              <a:t>hòn đá xấu xí</a:t>
            </a:r>
            <a:r>
              <a:rPr lang="en-US" altLang="vi-VN" sz="2800" dirty="0">
                <a:latin typeface="Times New Roman" panose="02020603050405020304" pitchFamily="18" charset="0"/>
                <a:cs typeface="Times New Roman" panose="02020603050405020304" pitchFamily="18" charset="0"/>
              </a:rPr>
              <a:t> được</a:t>
            </a:r>
            <a:r>
              <a:rPr lang="vi-VN" altLang="x-none" sz="2800" dirty="0">
                <a:latin typeface="Times New Roman" panose="02020603050405020304" pitchFamily="18" charset="0"/>
                <a:cs typeface="Times New Roman" panose="02020603050405020304" pitchFamily="18" charset="0"/>
              </a:rPr>
              <a:t> xác định là rơi từ vũ trụ xuống</a:t>
            </a:r>
            <a:r>
              <a:rPr lang="vi-VN" altLang="x-none" sz="2800" i="1" dirty="0">
                <a:latin typeface="Times New Roman" panose="02020603050405020304" pitchFamily="18" charset="0"/>
                <a:cs typeface="Times New Roman" panose="02020603050405020304" pitchFamily="18" charset="0"/>
              </a:rPr>
              <a:t>.</a:t>
            </a:r>
            <a:endParaRPr lang="vi-VN" altLang="x-none" sz="2800" i="1" dirty="0">
              <a:latin typeface="Times New Roman" panose="02020603050405020304" pitchFamily="18" charset="0"/>
              <a:cs typeface="Times New Roman" panose="02020603050405020304" pitchFamily="18" charset="0"/>
            </a:endParaRPr>
          </a:p>
          <a:p>
            <a:r>
              <a:rPr lang="vi-VN" altLang="x-none" sz="2800" dirty="0">
                <a:latin typeface="Times New Roman" panose="02020603050405020304" pitchFamily="18" charset="0"/>
                <a:cs typeface="Times New Roman" panose="02020603050405020304" pitchFamily="18" charset="0"/>
              </a:rPr>
              <a:t>Vì: </a:t>
            </a:r>
            <a:r>
              <a:rPr lang="en-US" altLang="vi-VN" sz="2800" dirty="0">
                <a:latin typeface="Times New Roman" panose="02020603050405020304" pitchFamily="18" charset="0"/>
                <a:cs typeface="Times New Roman" panose="02020603050405020304" pitchFamily="18" charset="0"/>
              </a:rPr>
              <a:t>s</a:t>
            </a:r>
            <a:r>
              <a:rPr lang="vi-VN" altLang="x-none" sz="2800" dirty="0">
                <a:latin typeface="Times New Roman" panose="02020603050405020304" pitchFamily="18" charset="0"/>
                <a:cs typeface="Times New Roman" panose="02020603050405020304" pitchFamily="18" charset="0"/>
              </a:rPr>
              <a:t>ự việc trên có vai trò chuẩn bị cho sự việc ở phần kết thúc truyện và góp phần miêu tả diễn biến tâm trạng của nhân vật cũng như làm sáng rõ chủ đề của văn bản.</a:t>
            </a:r>
            <a:endParaRPr lang="vi-VN" altLang="x-none" sz="2800" dirty="0">
              <a:latin typeface="Times New Roman" panose="02020603050405020304" pitchFamily="18" charset="0"/>
              <a:cs typeface="Times New Roman" panose="02020603050405020304" pitchFamily="18" charset="0"/>
            </a:endParaRPr>
          </a:p>
          <a:p>
            <a:r>
              <a:rPr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t>
            </a:r>
            <a:r>
              <a:rPr sz="2800" dirty="0">
                <a:latin typeface="Times New Roman" panose="02020603050405020304" pitchFamily="18" charset="0"/>
                <a:cs typeface="Times New Roman" panose="02020603050405020304" pitchFamily="18" charset="0"/>
              </a:rPr>
              <a:t>&gt; Sự việc tiêu biểu</a:t>
            </a:r>
            <a:r>
              <a:rPr sz="3200" b="1" dirty="0">
                <a:solidFill>
                  <a:srgbClr val="898989"/>
                </a:solidFill>
                <a:latin typeface="Times New Roman" panose="02020603050405020304" pitchFamily="18" charset="0"/>
                <a:cs typeface="Times New Roman" panose="02020603050405020304" pitchFamily="18" charset="0"/>
              </a:rPr>
              <a:t> </a:t>
            </a:r>
            <a:endParaRPr sz="3200" b="1" dirty="0">
              <a:solidFill>
                <a:srgbClr val="898989"/>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5059">
                                            <p:txEl>
                                              <p:charRg st="0" end="16"/>
                                            </p:txEl>
                                          </p:spTgt>
                                        </p:tgtEl>
                                        <p:attrNameLst>
                                          <p:attrName>style.visibility</p:attrName>
                                        </p:attrNameLst>
                                      </p:cBhvr>
                                      <p:to>
                                        <p:strVal val="visible"/>
                                      </p:to>
                                    </p:set>
                                    <p:anim calcmode="lin" valueType="num">
                                      <p:cBhvr>
                                        <p:cTn id="7" dur="1000" fill="hold"/>
                                        <p:tgtEl>
                                          <p:spTgt spid="45059">
                                            <p:txEl>
                                              <p:charRg st="0" end="16"/>
                                            </p:txEl>
                                          </p:spTgt>
                                        </p:tgtEl>
                                        <p:attrNameLst>
                                          <p:attrName>ppt_w</p:attrName>
                                        </p:attrNameLst>
                                      </p:cBhvr>
                                      <p:tavLst>
                                        <p:tav tm="0">
                                          <p:val>
                                            <p:fltVal val="0.000000"/>
                                          </p:val>
                                        </p:tav>
                                        <p:tav tm="100000">
                                          <p:val>
                                            <p:strVal val="#ppt_w"/>
                                          </p:val>
                                        </p:tav>
                                      </p:tavLst>
                                    </p:anim>
                                    <p:anim calcmode="lin" valueType="num">
                                      <p:cBhvr>
                                        <p:cTn id="8" dur="1000" fill="hold"/>
                                        <p:tgtEl>
                                          <p:spTgt spid="45059">
                                            <p:txEl>
                                              <p:charRg st="0" end="16"/>
                                            </p:txEl>
                                          </p:spTgt>
                                        </p:tgtEl>
                                        <p:attrNameLst>
                                          <p:attrName>ppt_h</p:attrName>
                                        </p:attrNameLst>
                                      </p:cBhvr>
                                      <p:tavLst>
                                        <p:tav tm="0">
                                          <p:val>
                                            <p:fltVal val="0.000000"/>
                                          </p:val>
                                        </p:tav>
                                        <p:tav tm="100000">
                                          <p:val>
                                            <p:strVal val="#ppt_h"/>
                                          </p:val>
                                        </p:tav>
                                      </p:tavLst>
                                    </p:anim>
                                    <p:anim calcmode="lin" valueType="num">
                                      <p:cBhvr>
                                        <p:cTn id="9" dur="1000" fill="hold"/>
                                        <p:tgtEl>
                                          <p:spTgt spid="45059">
                                            <p:txEl>
                                              <p:charRg st="0" end="16"/>
                                            </p:txEl>
                                          </p:spTgt>
                                        </p:tgtEl>
                                        <p:attrNameLst>
                                          <p:attrName>ppt_x</p:attrName>
                                        </p:attrNameLst>
                                      </p:cBhvr>
                                      <p:tavLst>
                                        <p:tav tm="0" fmla="#ppt_x+(cos(-2*pi*(1-$))*-#ppt_x-sin(-2*pi*(1-$))*(1-#ppt_y))*(1-$)">
                                          <p:val>
                                            <p:fltVal val="0.000000"/>
                                          </p:val>
                                        </p:tav>
                                        <p:tav tm="100000">
                                          <p:val>
                                            <p:fltVal val="1.000000"/>
                                          </p:val>
                                        </p:tav>
                                      </p:tavLst>
                                    </p:anim>
                                    <p:anim calcmode="lin" valueType="num">
                                      <p:cBhvr>
                                        <p:cTn id="10" dur="1000" fill="hold"/>
                                        <p:tgtEl>
                                          <p:spTgt spid="45059">
                                            <p:txEl>
                                              <p:charRg st="0" end="16"/>
                                            </p:txEl>
                                          </p:spTgt>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45059">
                                            <p:txEl>
                                              <p:charRg st="16" end="28"/>
                                            </p:txEl>
                                          </p:spTgt>
                                        </p:tgtEl>
                                        <p:attrNameLst>
                                          <p:attrName>style.visibility</p:attrName>
                                        </p:attrNameLst>
                                      </p:cBhvr>
                                      <p:to>
                                        <p:strVal val="visible"/>
                                      </p:to>
                                    </p:set>
                                    <p:anim calcmode="lin" valueType="num">
                                      <p:cBhvr>
                                        <p:cTn id="15" dur="1000" fill="hold"/>
                                        <p:tgtEl>
                                          <p:spTgt spid="45059">
                                            <p:txEl>
                                              <p:charRg st="16" end="28"/>
                                            </p:txEl>
                                          </p:spTgt>
                                        </p:tgtEl>
                                        <p:attrNameLst>
                                          <p:attrName>ppt_w</p:attrName>
                                        </p:attrNameLst>
                                      </p:cBhvr>
                                      <p:tavLst>
                                        <p:tav tm="0">
                                          <p:val>
                                            <p:fltVal val="0.000000"/>
                                          </p:val>
                                        </p:tav>
                                        <p:tav tm="100000">
                                          <p:val>
                                            <p:strVal val="#ppt_w"/>
                                          </p:val>
                                        </p:tav>
                                      </p:tavLst>
                                    </p:anim>
                                    <p:anim calcmode="lin" valueType="num">
                                      <p:cBhvr>
                                        <p:cTn id="16" dur="1000" fill="hold"/>
                                        <p:tgtEl>
                                          <p:spTgt spid="45059">
                                            <p:txEl>
                                              <p:charRg st="16" end="28"/>
                                            </p:txEl>
                                          </p:spTgt>
                                        </p:tgtEl>
                                        <p:attrNameLst>
                                          <p:attrName>ppt_h</p:attrName>
                                        </p:attrNameLst>
                                      </p:cBhvr>
                                      <p:tavLst>
                                        <p:tav tm="0">
                                          <p:val>
                                            <p:fltVal val="0.000000"/>
                                          </p:val>
                                        </p:tav>
                                        <p:tav tm="100000">
                                          <p:val>
                                            <p:strVal val="#ppt_h"/>
                                          </p:val>
                                        </p:tav>
                                      </p:tavLst>
                                    </p:anim>
                                    <p:anim calcmode="lin" valueType="num">
                                      <p:cBhvr>
                                        <p:cTn id="17" dur="1000" fill="hold"/>
                                        <p:tgtEl>
                                          <p:spTgt spid="45059">
                                            <p:txEl>
                                              <p:charRg st="16" end="28"/>
                                            </p:txEl>
                                          </p:spTgt>
                                        </p:tgtEl>
                                        <p:attrNameLst>
                                          <p:attrName>ppt_x</p:attrName>
                                        </p:attrNameLst>
                                      </p:cBhvr>
                                      <p:tavLst>
                                        <p:tav tm="0" fmla="#ppt_x+(cos(-2*pi*(1-$))*-#ppt_x-sin(-2*pi*(1-$))*(1-#ppt_y))*(1-$)">
                                          <p:val>
                                            <p:fltVal val="0.000000"/>
                                          </p:val>
                                        </p:tav>
                                        <p:tav tm="100000">
                                          <p:val>
                                            <p:fltVal val="1.000000"/>
                                          </p:val>
                                        </p:tav>
                                      </p:tavLst>
                                    </p:anim>
                                    <p:anim calcmode="lin" valueType="num">
                                      <p:cBhvr>
                                        <p:cTn id="18" dur="1000" fill="hold"/>
                                        <p:tgtEl>
                                          <p:spTgt spid="45059">
                                            <p:txEl>
                                              <p:charRg st="16" end="28"/>
                                            </p:txEl>
                                          </p:spTgt>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45059">
                                            <p:txEl>
                                              <p:charRg st="28" end="103"/>
                                            </p:txEl>
                                          </p:spTgt>
                                        </p:tgtEl>
                                        <p:attrNameLst>
                                          <p:attrName>style.visibility</p:attrName>
                                        </p:attrNameLst>
                                      </p:cBhvr>
                                      <p:to>
                                        <p:strVal val="visible"/>
                                      </p:to>
                                    </p:set>
                                    <p:anim calcmode="lin" valueType="num">
                                      <p:cBhvr>
                                        <p:cTn id="23" dur="1000" fill="hold"/>
                                        <p:tgtEl>
                                          <p:spTgt spid="45059">
                                            <p:txEl>
                                              <p:charRg st="28" end="103"/>
                                            </p:txEl>
                                          </p:spTgt>
                                        </p:tgtEl>
                                        <p:attrNameLst>
                                          <p:attrName>ppt_w</p:attrName>
                                        </p:attrNameLst>
                                      </p:cBhvr>
                                      <p:tavLst>
                                        <p:tav tm="0">
                                          <p:val>
                                            <p:fltVal val="0.000000"/>
                                          </p:val>
                                        </p:tav>
                                        <p:tav tm="100000">
                                          <p:val>
                                            <p:strVal val="#ppt_w"/>
                                          </p:val>
                                        </p:tav>
                                      </p:tavLst>
                                    </p:anim>
                                    <p:anim calcmode="lin" valueType="num">
                                      <p:cBhvr>
                                        <p:cTn id="24" dur="1000" fill="hold"/>
                                        <p:tgtEl>
                                          <p:spTgt spid="45059">
                                            <p:txEl>
                                              <p:charRg st="28" end="103"/>
                                            </p:txEl>
                                          </p:spTgt>
                                        </p:tgtEl>
                                        <p:attrNameLst>
                                          <p:attrName>ppt_h</p:attrName>
                                        </p:attrNameLst>
                                      </p:cBhvr>
                                      <p:tavLst>
                                        <p:tav tm="0">
                                          <p:val>
                                            <p:fltVal val="0.000000"/>
                                          </p:val>
                                        </p:tav>
                                        <p:tav tm="100000">
                                          <p:val>
                                            <p:strVal val="#ppt_h"/>
                                          </p:val>
                                        </p:tav>
                                      </p:tavLst>
                                    </p:anim>
                                    <p:anim calcmode="lin" valueType="num">
                                      <p:cBhvr>
                                        <p:cTn id="25" dur="1000" fill="hold"/>
                                        <p:tgtEl>
                                          <p:spTgt spid="45059">
                                            <p:txEl>
                                              <p:charRg st="28" end="103"/>
                                            </p:txEl>
                                          </p:spTgt>
                                        </p:tgtEl>
                                        <p:attrNameLst>
                                          <p:attrName>ppt_x</p:attrName>
                                        </p:attrNameLst>
                                      </p:cBhvr>
                                      <p:tavLst>
                                        <p:tav tm="0" fmla="#ppt_x+(cos(-2*pi*(1-$))*-#ppt_x-sin(-2*pi*(1-$))*(1-#ppt_y))*(1-$)">
                                          <p:val>
                                            <p:fltVal val="0.000000"/>
                                          </p:val>
                                        </p:tav>
                                        <p:tav tm="100000">
                                          <p:val>
                                            <p:fltVal val="1.000000"/>
                                          </p:val>
                                        </p:tav>
                                      </p:tavLst>
                                    </p:anim>
                                    <p:anim calcmode="lin" valueType="num">
                                      <p:cBhvr>
                                        <p:cTn id="26" dur="1000" fill="hold"/>
                                        <p:tgtEl>
                                          <p:spTgt spid="45059">
                                            <p:txEl>
                                              <p:charRg st="28" end="103"/>
                                            </p:txEl>
                                          </p:spTgt>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45059">
                                            <p:txEl>
                                              <p:charRg st="103" end="269"/>
                                            </p:txEl>
                                          </p:spTgt>
                                        </p:tgtEl>
                                        <p:attrNameLst>
                                          <p:attrName>style.visibility</p:attrName>
                                        </p:attrNameLst>
                                      </p:cBhvr>
                                      <p:to>
                                        <p:strVal val="visible"/>
                                      </p:to>
                                    </p:set>
                                    <p:anim calcmode="lin" valueType="num">
                                      <p:cBhvr>
                                        <p:cTn id="31" dur="1000" fill="hold"/>
                                        <p:tgtEl>
                                          <p:spTgt spid="45059">
                                            <p:txEl>
                                              <p:charRg st="103" end="269"/>
                                            </p:txEl>
                                          </p:spTgt>
                                        </p:tgtEl>
                                        <p:attrNameLst>
                                          <p:attrName>ppt_w</p:attrName>
                                        </p:attrNameLst>
                                      </p:cBhvr>
                                      <p:tavLst>
                                        <p:tav tm="0">
                                          <p:val>
                                            <p:fltVal val="0.000000"/>
                                          </p:val>
                                        </p:tav>
                                        <p:tav tm="100000">
                                          <p:val>
                                            <p:strVal val="#ppt_w"/>
                                          </p:val>
                                        </p:tav>
                                      </p:tavLst>
                                    </p:anim>
                                    <p:anim calcmode="lin" valueType="num">
                                      <p:cBhvr>
                                        <p:cTn id="32" dur="1000" fill="hold"/>
                                        <p:tgtEl>
                                          <p:spTgt spid="45059">
                                            <p:txEl>
                                              <p:charRg st="103" end="269"/>
                                            </p:txEl>
                                          </p:spTgt>
                                        </p:tgtEl>
                                        <p:attrNameLst>
                                          <p:attrName>ppt_h</p:attrName>
                                        </p:attrNameLst>
                                      </p:cBhvr>
                                      <p:tavLst>
                                        <p:tav tm="0">
                                          <p:val>
                                            <p:fltVal val="0.000000"/>
                                          </p:val>
                                        </p:tav>
                                        <p:tav tm="100000">
                                          <p:val>
                                            <p:strVal val="#ppt_h"/>
                                          </p:val>
                                        </p:tav>
                                      </p:tavLst>
                                    </p:anim>
                                    <p:anim calcmode="lin" valueType="num">
                                      <p:cBhvr>
                                        <p:cTn id="33" dur="1000" fill="hold"/>
                                        <p:tgtEl>
                                          <p:spTgt spid="45059">
                                            <p:txEl>
                                              <p:charRg st="103" end="269"/>
                                            </p:txEl>
                                          </p:spTgt>
                                        </p:tgtEl>
                                        <p:attrNameLst>
                                          <p:attrName>ppt_x</p:attrName>
                                        </p:attrNameLst>
                                      </p:cBhvr>
                                      <p:tavLst>
                                        <p:tav tm="0" fmla="#ppt_x+(cos(-2*pi*(1-$))*-#ppt_x-sin(-2*pi*(1-$))*(1-#ppt_y))*(1-$)">
                                          <p:val>
                                            <p:fltVal val="0.000000"/>
                                          </p:val>
                                        </p:tav>
                                        <p:tav tm="100000">
                                          <p:val>
                                            <p:fltVal val="1.000000"/>
                                          </p:val>
                                        </p:tav>
                                      </p:tavLst>
                                    </p:anim>
                                    <p:anim calcmode="lin" valueType="num">
                                      <p:cBhvr>
                                        <p:cTn id="34" dur="1000" fill="hold"/>
                                        <p:tgtEl>
                                          <p:spTgt spid="45059">
                                            <p:txEl>
                                              <p:charRg st="103" end="269"/>
                                            </p:txEl>
                                          </p:spTgt>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nodeType="clickEffect">
                                  <p:stCondLst>
                                    <p:cond delay="0"/>
                                  </p:stCondLst>
                                  <p:childTnLst>
                                    <p:set>
                                      <p:cBhvr>
                                        <p:cTn id="38" dur="1" fill="hold">
                                          <p:stCondLst>
                                            <p:cond delay="0"/>
                                          </p:stCondLst>
                                        </p:cTn>
                                        <p:tgtEl>
                                          <p:spTgt spid="45059">
                                            <p:txEl>
                                              <p:charRg st="269" end="296"/>
                                            </p:txEl>
                                          </p:spTgt>
                                        </p:tgtEl>
                                        <p:attrNameLst>
                                          <p:attrName>style.visibility</p:attrName>
                                        </p:attrNameLst>
                                      </p:cBhvr>
                                      <p:to>
                                        <p:strVal val="visible"/>
                                      </p:to>
                                    </p:set>
                                    <p:anim calcmode="lin" valueType="num">
                                      <p:cBhvr>
                                        <p:cTn id="39" dur="1000" fill="hold"/>
                                        <p:tgtEl>
                                          <p:spTgt spid="45059">
                                            <p:txEl>
                                              <p:charRg st="269" end="296"/>
                                            </p:txEl>
                                          </p:spTgt>
                                        </p:tgtEl>
                                        <p:attrNameLst>
                                          <p:attrName>ppt_w</p:attrName>
                                        </p:attrNameLst>
                                      </p:cBhvr>
                                      <p:tavLst>
                                        <p:tav tm="0">
                                          <p:val>
                                            <p:fltVal val="0.000000"/>
                                          </p:val>
                                        </p:tav>
                                        <p:tav tm="100000">
                                          <p:val>
                                            <p:strVal val="#ppt_w"/>
                                          </p:val>
                                        </p:tav>
                                      </p:tavLst>
                                    </p:anim>
                                    <p:anim calcmode="lin" valueType="num">
                                      <p:cBhvr>
                                        <p:cTn id="40" dur="1000" fill="hold"/>
                                        <p:tgtEl>
                                          <p:spTgt spid="45059">
                                            <p:txEl>
                                              <p:charRg st="269" end="296"/>
                                            </p:txEl>
                                          </p:spTgt>
                                        </p:tgtEl>
                                        <p:attrNameLst>
                                          <p:attrName>ppt_h</p:attrName>
                                        </p:attrNameLst>
                                      </p:cBhvr>
                                      <p:tavLst>
                                        <p:tav tm="0">
                                          <p:val>
                                            <p:fltVal val="0.000000"/>
                                          </p:val>
                                        </p:tav>
                                        <p:tav tm="100000">
                                          <p:val>
                                            <p:strVal val="#ppt_h"/>
                                          </p:val>
                                        </p:tav>
                                      </p:tavLst>
                                    </p:anim>
                                    <p:anim calcmode="lin" valueType="num">
                                      <p:cBhvr>
                                        <p:cTn id="41" dur="1000" fill="hold"/>
                                        <p:tgtEl>
                                          <p:spTgt spid="45059">
                                            <p:txEl>
                                              <p:charRg st="269" end="296"/>
                                            </p:txEl>
                                          </p:spTgt>
                                        </p:tgtEl>
                                        <p:attrNameLst>
                                          <p:attrName>ppt_x</p:attrName>
                                        </p:attrNameLst>
                                      </p:cBhvr>
                                      <p:tavLst>
                                        <p:tav tm="0" fmla="#ppt_x+(cos(-2*pi*(1-$))*-#ppt_x-sin(-2*pi*(1-$))*(1-#ppt_y))*(1-$)">
                                          <p:val>
                                            <p:fltVal val="0.000000"/>
                                          </p:val>
                                        </p:tav>
                                        <p:tav tm="100000">
                                          <p:val>
                                            <p:fltVal val="1.000000"/>
                                          </p:val>
                                        </p:tav>
                                      </p:tavLst>
                                    </p:anim>
                                    <p:anim calcmode="lin" valueType="num">
                                      <p:cBhvr>
                                        <p:cTn id="42" dur="1000" fill="hold"/>
                                        <p:tgtEl>
                                          <p:spTgt spid="45059">
                                            <p:txEl>
                                              <p:charRg st="269" end="296"/>
                                            </p:txEl>
                                          </p:spTgt>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50" name="Rectangle 3"/>
          <p:cNvSpPr/>
          <p:nvPr>
            <p:custDataLst>
              <p:tags r:id="rId1"/>
            </p:custDataLst>
          </p:nvPr>
        </p:nvSpPr>
        <p:spPr>
          <a:xfrm>
            <a:off x="1295400" y="1066800"/>
            <a:ext cx="7315200" cy="5105400"/>
          </a:xfrm>
          <a:prstGeom prst="rect">
            <a:avLst/>
          </a:prstGeom>
          <a:noFill/>
          <a:ln w="9525">
            <a:noFill/>
          </a:ln>
        </p:spPr>
        <p:txBody>
          <a:bodyPr/>
          <a:p>
            <a:r>
              <a:rPr sz="2800" u="sng" dirty="0">
                <a:solidFill>
                  <a:srgbClr val="898989"/>
                </a:solidFill>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  2</a:t>
            </a:r>
            <a:r>
              <a:rPr sz="2800" b="1" dirty="0">
                <a:latin typeface="Times New Roman" panose="02020603050405020304" pitchFamily="18" charset="0"/>
                <a:cs typeface="Times New Roman" panose="02020603050405020304" pitchFamily="18" charset="0"/>
              </a:rPr>
              <a:t>. Nhận xét</a:t>
            </a:r>
            <a:endParaRPr sz="2800" b="1" dirty="0">
              <a:latin typeface="Times New Roman" panose="02020603050405020304" pitchFamily="18" charset="0"/>
              <a:cs typeface="Times New Roman" panose="02020603050405020304" pitchFamily="18" charset="0"/>
            </a:endParaRPr>
          </a:p>
          <a:p>
            <a:r>
              <a:rPr lang="vi-VN" altLang="x-none" sz="2800" b="1" dirty="0">
                <a:latin typeface="Times New Roman" panose="02020603050405020304" pitchFamily="18" charset="0"/>
                <a:cs typeface="Times New Roman" panose="02020603050405020304" pitchFamily="18" charset="0"/>
              </a:rPr>
              <a:t>   </a:t>
            </a:r>
            <a:r>
              <a:rPr lang="vi-VN" altLang="x-none" sz="2800" dirty="0">
                <a:latin typeface="Times New Roman" panose="02020603050405020304" pitchFamily="18" charset="0"/>
                <a:cs typeface="Times New Roman" panose="02020603050405020304" pitchFamily="18" charset="0"/>
              </a:rPr>
              <a:t>Cách chọn sự việc, chi tiết tiêu biểu trong bài văn tự sự cần tiến hành các bước sau</a:t>
            </a:r>
            <a:r>
              <a:rPr lang="en-US" altLang="vi-VN" sz="2800" dirty="0">
                <a:latin typeface="Times New Roman" panose="02020603050405020304" pitchFamily="18" charset="0"/>
                <a:cs typeface="Times New Roman" panose="02020603050405020304" pitchFamily="18" charset="0"/>
              </a:rPr>
              <a:t>:</a:t>
            </a:r>
            <a:endParaRPr lang="vi-VN" altLang="x-none" sz="2800" dirty="0">
              <a:latin typeface="Times New Roman" panose="02020603050405020304" pitchFamily="18" charset="0"/>
              <a:cs typeface="Times New Roman" panose="02020603050405020304" pitchFamily="18" charset="0"/>
            </a:endParaRPr>
          </a:p>
          <a:p>
            <a:r>
              <a:rPr lang="vi-VN" altLang="x-none" sz="2800" dirty="0">
                <a:latin typeface="Times New Roman" panose="02020603050405020304" pitchFamily="18" charset="0"/>
                <a:cs typeface="Times New Roman" panose="02020603050405020304" pitchFamily="18" charset="0"/>
              </a:rPr>
              <a:t>- Xác định đề tài, chủ đề của bài văn</a:t>
            </a:r>
            <a:r>
              <a:rPr lang="vi-VN" altLang="x-none" sz="2800" b="1" dirty="0">
                <a:latin typeface="Times New Roman" panose="02020603050405020304" pitchFamily="18" charset="0"/>
                <a:cs typeface="Times New Roman" panose="02020603050405020304" pitchFamily="18" charset="0"/>
              </a:rPr>
              <a:t> </a:t>
            </a:r>
            <a:endParaRPr lang="vi-VN" altLang="x-none" sz="2800" b="1" i="1" dirty="0">
              <a:latin typeface="Times New Roman" panose="02020603050405020304" pitchFamily="18" charset="0"/>
              <a:cs typeface="Times New Roman" panose="02020603050405020304" pitchFamily="18" charset="0"/>
            </a:endParaRPr>
          </a:p>
          <a:p>
            <a:r>
              <a:rPr sz="2800" b="1"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Dự kiến cốt truyện gồm nhiều sự việc nối tiếp nhau</a:t>
            </a:r>
            <a:r>
              <a:rPr sz="2800" b="1" dirty="0">
                <a:latin typeface="Times New Roman" panose="02020603050405020304" pitchFamily="18" charset="0"/>
                <a:cs typeface="Times New Roman" panose="02020603050405020304" pitchFamily="18" charset="0"/>
              </a:rPr>
              <a:t> </a:t>
            </a:r>
            <a:endParaRPr sz="2800" b="1" i="1" dirty="0">
              <a:latin typeface="Times New Roman" panose="02020603050405020304" pitchFamily="18" charset="0"/>
              <a:cs typeface="Times New Roman" panose="02020603050405020304" pitchFamily="18" charset="0"/>
            </a:endParaRPr>
          </a:p>
          <a:p>
            <a:r>
              <a:rPr sz="2800" b="1" dirty="0">
                <a:latin typeface="Times New Roman" panose="02020603050405020304" pitchFamily="18" charset="0"/>
                <a:cs typeface="Times New Roman" panose="02020603050405020304" pitchFamily="18" charset="0"/>
              </a:rPr>
              <a:t> - </a:t>
            </a:r>
            <a:r>
              <a:rPr sz="2800" dirty="0">
                <a:latin typeface="Times New Roman" panose="02020603050405020304" pitchFamily="18" charset="0"/>
                <a:cs typeface="Times New Roman" panose="02020603050405020304" pitchFamily="18" charset="0"/>
              </a:rPr>
              <a:t>Triển khai các sự việc bằng một số chi tiết</a:t>
            </a:r>
            <a:r>
              <a:rPr sz="2800" b="1" dirty="0">
                <a:latin typeface="Times New Roman" panose="02020603050405020304" pitchFamily="18" charset="0"/>
                <a:cs typeface="Times New Roman" panose="02020603050405020304" pitchFamily="18" charset="0"/>
              </a:rPr>
              <a:t> </a:t>
            </a:r>
            <a:endParaRPr sz="2800" b="1" i="1" dirty="0">
              <a:latin typeface="Times New Roman" panose="02020603050405020304" pitchFamily="18" charset="0"/>
              <a:cs typeface="Times New Roman" panose="02020603050405020304" pitchFamily="18" charset="0"/>
            </a:endParaRPr>
          </a:p>
          <a:p>
            <a:r>
              <a:rPr sz="2800" b="1" dirty="0">
                <a:latin typeface="Times New Roman" panose="02020603050405020304" pitchFamily="18" charset="0"/>
                <a:cs typeface="Times New Roman" panose="02020603050405020304" pitchFamily="18" charset="0"/>
              </a:rPr>
              <a:t>* Ghi nhớ: SGK</a:t>
            </a:r>
            <a:endParaRPr sz="2800" b="1" u="sng" dirty="0">
              <a:latin typeface="Times New Roman" panose="02020603050405020304" pitchFamily="18" charset="0"/>
              <a:cs typeface="Times New Roman" panose="02020603050405020304" pitchFamily="18" charset="0"/>
            </a:endParaRPr>
          </a:p>
          <a:p>
            <a:pPr algn="just">
              <a:lnSpc>
                <a:spcPct val="80000"/>
              </a:lnSpc>
              <a:spcBef>
                <a:spcPct val="20000"/>
              </a:spcBef>
              <a:buClr>
                <a:schemeClr val="hlink"/>
              </a:buClr>
              <a:buFont typeface="Wingdings" panose="05000000000000000000" pitchFamily="2" charset="2"/>
            </a:pPr>
            <a:endParaRPr sz="2800" dirty="0">
              <a:solidFill>
                <a:srgbClr val="898989"/>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50">
                                            <p:txEl>
                                              <p:pRg st="0" end="0"/>
                                            </p:txEl>
                                          </p:spTgt>
                                        </p:tgtEl>
                                        <p:attrNameLst>
                                          <p:attrName>style.visibility</p:attrName>
                                        </p:attrNameLst>
                                      </p:cBhvr>
                                      <p:to>
                                        <p:strVal val="visible"/>
                                      </p:to>
                                    </p:set>
                                    <p:extLst>
                                      <p:ext uri="{505F2C04-C923-438B-8C0F-E0CD2BADF298}">
                                        <wppc:dynamicDigit xmlns:wppc="http://www.wps.cn/officeDocument/PresentationCustomData" type="0">
                                          <p:anim to="" calcmode="lin" valueType="num">
                                            <p:cBhvr>
                                              <p:cTn id="7" dur="1000" fill="hold"/>
                                              <p:tgtEl>
                                                <p:spTgt spid="10250">
                                                  <p:txEl>
                                                    <p:pRg st="0" end="0"/>
                                                  </p:txEl>
                                                </p:spTgt>
                                              </p:tgtEl>
                                              <p:attrNameLst>
                                                <p:attrName>num.show</p:attrName>
                                              </p:attrNameLst>
                                            </p:cBhvr>
                                            <p:tavLst>
                                              <p:tav tm="0">
                                                <p:val>
                                                  <p:fltVal val="0"/>
                                                </p:val>
                                              </p:tav>
                                              <p:tav tm="100000">
                                                <p:val>
                                                  <p:strVal val="#ppt_v"/>
                                                </p:val>
                                              </p:tav>
                                            </p:tavLst>
                                          </p:anim>
                                        </wppc:dynamicDigit>
                                      </p:ext>
                                    </p:extLs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10250">
                                            <p:txEl>
                                              <p:pRg st="1" end="1"/>
                                            </p:txEl>
                                          </p:spTgt>
                                        </p:tgtEl>
                                        <p:attrNameLst>
                                          <p:attrName>style.visibility</p:attrName>
                                        </p:attrNameLst>
                                      </p:cBhvr>
                                      <p:to>
                                        <p:strVal val="visible"/>
                                      </p:to>
                                    </p:set>
                                    <p:anim calcmode="lin" valueType="num">
                                      <p:cBhvr>
                                        <p:cTn id="12" dur="1000" fill="hold"/>
                                        <p:tgtEl>
                                          <p:spTgt spid="10250">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10250">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10250">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50">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50">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5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250">
                                            <p:txEl>
                                              <p:pRg st="5" end="5"/>
                                            </p:txEl>
                                          </p:spTgt>
                                        </p:tgtEl>
                                        <p:attrNameLst>
                                          <p:attrName>style.visibility</p:attrName>
                                        </p:attrNameLst>
                                      </p:cBhvr>
                                      <p:to>
                                        <p:strVal val="visible"/>
                                      </p:to>
                                    </p:set>
                                    <p:animEffect transition="in" filter="blinds(horizontal)">
                                      <p:cBhvr>
                                        <p:cTn id="27" dur="500"/>
                                        <p:tgtEl>
                                          <p:spTgt spid="1025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3" name="Rectangle 3"/>
          <p:cNvSpPr>
            <a:spLocks noChangeArrowheads="1"/>
          </p:cNvSpPr>
          <p:nvPr/>
        </p:nvSpPr>
        <p:spPr bwMode="auto">
          <a:xfrm>
            <a:off x="1295400" y="1447800"/>
            <a:ext cx="79629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3200" b="1" i="0" strike="noStrike" kern="1200" cap="none" spc="0" normalizeH="0" baseline="0" noProof="0" dirty="0">
              <a:ln>
                <a:noFill/>
              </a:ln>
              <a:solidFill>
                <a:schemeClr val="tx1"/>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sz="32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endParaRPr kumimoji="0" lang="en-US" sz="3200" b="1"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a:p>
            <a:pPr marL="266700" marR="0" lvl="0" indent="-266700" algn="l" defTabSz="914400" rtl="0" eaLnBrk="1" fontAlgn="base" latinLnBrk="0" hangingPunct="1">
              <a:lnSpc>
                <a:spcPct val="80000"/>
              </a:lnSpc>
              <a:spcBef>
                <a:spcPct val="20000"/>
              </a:spcBef>
              <a:spcAft>
                <a:spcPct val="0"/>
              </a:spcAft>
              <a:buClr>
                <a:schemeClr val="hlink"/>
              </a:buClr>
              <a:buSzTx/>
              <a:buFont typeface="Wingdings" panose="05000000000000000000" pitchFamily="2" charset="2"/>
              <a:buNone/>
              <a:defRPr/>
            </a:pPr>
            <a:endParaRPr kumimoji="0" lang="en-US" sz="3200" b="1" i="0" u="none" strike="noStrike" kern="1200" cap="none" spc="0" normalizeH="0" baseline="0" noProof="0" dirty="0">
              <a:ln>
                <a:noFill/>
              </a:ln>
              <a:solidFill>
                <a:srgbClr val="3333FF"/>
              </a:solidFill>
              <a:effectLst/>
              <a:uLnTx/>
              <a:uFillTx/>
              <a:latin typeface=".VnTime" pitchFamily="34" charset="0"/>
              <a:ea typeface="+mn-ea"/>
              <a:cs typeface="+mn-cs"/>
            </a:endParaRPr>
          </a:p>
        </p:txBody>
      </p:sp>
      <p:sp>
        <p:nvSpPr>
          <p:cNvPr id="46084" name="Rectangle 4"/>
          <p:cNvSpPr/>
          <p:nvPr/>
        </p:nvSpPr>
        <p:spPr>
          <a:xfrm>
            <a:off x="762000" y="2304098"/>
            <a:ext cx="7898130" cy="2891790"/>
          </a:xfrm>
          <a:prstGeom prst="rect">
            <a:avLst/>
          </a:prstGeom>
          <a:noFill/>
          <a:ln w="9525">
            <a:noFill/>
          </a:ln>
        </p:spPr>
        <p:txBody>
          <a:bodyPr wrap="square" anchor="ctr" anchorCtr="0">
            <a:spAutoFit/>
          </a:bodyPr>
          <a:p>
            <a:pPr algn="just"/>
            <a:r>
              <a:rPr lang="vi-VN" altLang="x-none" sz="3200" dirty="0">
                <a:latin typeface="Times New Roman" panose="02020603050405020304" pitchFamily="18" charset="0"/>
                <a:cs typeface="Times New Roman" panose="02020603050405020304" pitchFamily="18" charset="0"/>
              </a:rPr>
              <a:t>b. </a:t>
            </a:r>
            <a:r>
              <a:rPr lang="vi-VN" altLang="x-none" sz="3000" dirty="0">
                <a:latin typeface="Times New Roman" panose="02020603050405020304" pitchFamily="18" charset="0"/>
                <a:cs typeface="Times New Roman" panose="02020603050405020304" pitchFamily="18" charset="0"/>
              </a:rPr>
              <a:t>Kinh nghiệm: khi lựa chọn sự việc, chi tiết tiêu biểu để kể chuyện hoặc viết bài văn tự sự, cần cân nhắc kỹ càng sao cho sự việc, chi tiết ấy góp phần dẫn dắt câu chuyện, tô đậm tính cách nhân vật, tạo sự hấp dẫn và tập trung biểu hiện chủ đề, ý nghĩa của văn bản.</a:t>
            </a:r>
            <a:endParaRPr sz="3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DIAGRAM_MODELTYPE" val="dynamicNum"/>
  <p:tag name="KSO_WM_BEAUTIFY_FLAG" val="#wm#"/>
  <p:tag name="KSO_WM_UNIT_TYPE" val="ζ_h_f"/>
  <p:tag name="KSO_WM_UNIT_DYNMNUM_TYPE" val="1"/>
  <p:tag name="KSO_WM_DYNAMICNUM_SPEED" val="3"/>
  <p:tag name="KSO_WM_UNIT_DYNMNUM_DGM_ANIMTYPE" val="5"/>
  <p:tag name="KSO_WM_UNIT_INDEX" val="1631421231873_1_1"/>
</p:tagLst>
</file>

<file path=ppt/tags/tag2.xml><?xml version="1.0" encoding="utf-8"?>
<p:tagLst xmlns:p="http://schemas.openxmlformats.org/presentationml/2006/main">
  <p:tag name="KSO_WM_UNIT_DIAGRAM_MODELTYPE" val="dynamicNum"/>
  <p:tag name="KSO_WM_BEAUTIFY_FLAG" val="#wm#"/>
  <p:tag name="KSO_WM_UNIT_TYPE" val="ζ_h_f"/>
  <p:tag name="KSO_WM_UNIT_DYNMNUM_TYPE" val="1"/>
  <p:tag name="KSO_WM_DYNAMICNUM_SPEED" val="3"/>
  <p:tag name="KSO_WM_UNIT_DYNMNUM_DGM_ANIMTYPE" val="5"/>
  <p:tag name="KSO_WM_UNIT_INDEX" val="1631421345004_1_1"/>
</p:tagLst>
</file>

<file path=ppt/tags/tag3.xml><?xml version="1.0" encoding="utf-8"?>
<p:tagLst xmlns:p="http://schemas.openxmlformats.org/presentationml/2006/main">
  <p:tag name="KSO_WM_UNIT_DIAGRAM_MODELTYPE" val="dynamicNum"/>
  <p:tag name="KSO_WM_BEAUTIFY_FLAG" val="#wm#"/>
  <p:tag name="KSO_WM_UNIT_TYPE" val="ζ_h_f"/>
  <p:tag name="KSO_WM_UNIT_DYNMNUM_TYPE" val="1"/>
  <p:tag name="KSO_WM_DYNAMICNUM_SPEED" val="3"/>
  <p:tag name="KSO_WM_UNIT_DYNMNUM_DGM_ANIMTYPE" val="5"/>
  <p:tag name="KSO_WM_UNIT_INDEX" val="1631421487117_1_1"/>
</p:tagLst>
</file>

<file path=ppt/theme/theme1.xml><?xml version="1.0" encoding="utf-8"?>
<a:theme xmlns:a="http://schemas.openxmlformats.org/drawingml/2006/main" name="Writing">
  <a:themeElements>
    <a:clrScheme name="Writing 1">
      <a:dk1>
        <a:srgbClr val="000066"/>
      </a:dk1>
      <a:lt1>
        <a:srgbClr val="FFFFFF"/>
      </a:lt1>
      <a:dk2>
        <a:srgbClr val="175B5B"/>
      </a:dk2>
      <a:lt2>
        <a:srgbClr val="DDDDDD"/>
      </a:lt2>
      <a:accent1>
        <a:srgbClr val="CBB61D"/>
      </a:accent1>
      <a:accent2>
        <a:srgbClr val="6CA5D8"/>
      </a:accent2>
      <a:accent3>
        <a:srgbClr val="FFFFFF"/>
      </a:accent3>
      <a:accent4>
        <a:srgbClr val="000056"/>
      </a:accent4>
      <a:accent5>
        <a:srgbClr val="E2D7AB"/>
      </a:accent5>
      <a:accent6>
        <a:srgbClr val="6195C4"/>
      </a:accent6>
      <a:hlink>
        <a:srgbClr val="5D4BC7"/>
      </a:hlink>
      <a:folHlink>
        <a:srgbClr val="878FA5"/>
      </a:folHlink>
    </a:clrScheme>
    <a:fontScheme name="Writing">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Writing 1">
        <a:dk1>
          <a:srgbClr val="000066"/>
        </a:dk1>
        <a:lt1>
          <a:srgbClr val="FFFFFF"/>
        </a:lt1>
        <a:dk2>
          <a:srgbClr val="175B5B"/>
        </a:dk2>
        <a:lt2>
          <a:srgbClr val="DDDDDD"/>
        </a:lt2>
        <a:accent1>
          <a:srgbClr val="CBB61D"/>
        </a:accent1>
        <a:accent2>
          <a:srgbClr val="6CA5D8"/>
        </a:accent2>
        <a:accent3>
          <a:srgbClr val="FFFFFF"/>
        </a:accent3>
        <a:accent4>
          <a:srgbClr val="000056"/>
        </a:accent4>
        <a:accent5>
          <a:srgbClr val="E2D7AB"/>
        </a:accent5>
        <a:accent6>
          <a:srgbClr val="6195C4"/>
        </a:accent6>
        <a:hlink>
          <a:srgbClr val="5D4BC7"/>
        </a:hlink>
        <a:folHlink>
          <a:srgbClr val="878FA5"/>
        </a:folHlink>
      </a:clrScheme>
      <a:clrMap bg1="lt1" tx1="dk1" bg2="lt2" tx2="dk2" accent1="accent1" accent2="accent2" accent3="accent3" accent4="accent4" accent5="accent5" accent6="accent6" hlink="hlink" folHlink="folHlink"/>
    </a:extraClrScheme>
    <a:extraClrScheme>
      <a:clrScheme name="Writing 2">
        <a:dk1>
          <a:srgbClr val="333333"/>
        </a:dk1>
        <a:lt1>
          <a:srgbClr val="FFFFFF"/>
        </a:lt1>
        <a:dk2>
          <a:srgbClr val="003366"/>
        </a:dk2>
        <a:lt2>
          <a:srgbClr val="B2B2B2"/>
        </a:lt2>
        <a:accent1>
          <a:srgbClr val="3C96C8"/>
        </a:accent1>
        <a:accent2>
          <a:srgbClr val="E2AF52"/>
        </a:accent2>
        <a:accent3>
          <a:srgbClr val="FFFFFF"/>
        </a:accent3>
        <a:accent4>
          <a:srgbClr val="2A2A2A"/>
        </a:accent4>
        <a:accent5>
          <a:srgbClr val="AFC9E0"/>
        </a:accent5>
        <a:accent6>
          <a:srgbClr val="CD9E49"/>
        </a:accent6>
        <a:hlink>
          <a:srgbClr val="576CD5"/>
        </a:hlink>
        <a:folHlink>
          <a:srgbClr val="6EBCB3"/>
        </a:folHlink>
      </a:clrScheme>
      <a:clrMap bg1="lt1" tx1="dk1" bg2="lt2" tx2="dk2" accent1="accent1" accent2="accent2" accent3="accent3" accent4="accent4" accent5="accent5" accent6="accent6" hlink="hlink" folHlink="folHlink"/>
    </a:extraClrScheme>
    <a:extraClrScheme>
      <a:clrScheme name="Writing 3">
        <a:dk1>
          <a:srgbClr val="000000"/>
        </a:dk1>
        <a:lt1>
          <a:srgbClr val="FFFFFF"/>
        </a:lt1>
        <a:dk2>
          <a:srgbClr val="000066"/>
        </a:dk2>
        <a:lt2>
          <a:srgbClr val="DDDDDD"/>
        </a:lt2>
        <a:accent1>
          <a:srgbClr val="E47F6E"/>
        </a:accent1>
        <a:accent2>
          <a:srgbClr val="00CC99"/>
        </a:accent2>
        <a:accent3>
          <a:srgbClr val="FFFFFF"/>
        </a:accent3>
        <a:accent4>
          <a:srgbClr val="000000"/>
        </a:accent4>
        <a:accent5>
          <a:srgbClr val="EFC0BA"/>
        </a:accent5>
        <a:accent6>
          <a:srgbClr val="00B98A"/>
        </a:accent6>
        <a:hlink>
          <a:srgbClr val="7648EA"/>
        </a:hlink>
        <a:folHlink>
          <a:srgbClr val="6E96D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Writing</Template>
  <TotalTime>0</TotalTime>
  <Words>3570</Words>
  <Application>WPS Presentation</Application>
  <PresentationFormat/>
  <Paragraphs>82</Paragraphs>
  <Slides>10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21" baseType="lpstr">
      <vt:lpstr>Arial</vt:lpstr>
      <vt:lpstr>SimSun</vt:lpstr>
      <vt:lpstr>Wingdings</vt:lpstr>
      <vt:lpstr>Verdana</vt:lpstr>
      <vt:lpstr>Times New Roman</vt:lpstr>
      <vt:lpstr>.VnTime</vt:lpstr>
      <vt:lpstr>Microsoft YaHei</vt:lpstr>
      <vt:lpstr>Arial Unicode MS</vt:lpstr>
      <vt:lpstr>Segoe Print</vt:lpstr>
      <vt:lpstr>Writing</vt:lpstr>
      <vt:lpstr>Photoshop.Image.6</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PowerTemplate</dc:title>
  <dc:creator>Windows xp sp2 Full</dc:creator>
  <cp:lastModifiedBy>DEll</cp:lastModifiedBy>
  <cp:revision>349</cp:revision>
  <dcterms:created xsi:type="dcterms:W3CDTF">2008-06-18T07:01:00Z</dcterms:created>
  <dcterms:modified xsi:type="dcterms:W3CDTF">2021-09-13T01:49:46Z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3F049FE13394445E9206C51A4B01FB8F</vt:lpwstr>
  </property>
  <property fmtid="{D5CDD505-2E9C-101B-9397-08002B2CF9AE}" pid="3" name="KSOProductBuildVer">
    <vt:lpwstr>1033-11.2.0.10265</vt:lpwstr>
  </property>
</Properties>
</file>